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5"/>
  </p:notesMasterIdLst>
  <p:sldIdLst>
    <p:sldId id="266" r:id="rId2"/>
    <p:sldId id="315" r:id="rId3"/>
    <p:sldId id="373" r:id="rId4"/>
    <p:sldId id="282" r:id="rId5"/>
    <p:sldId id="377" r:id="rId6"/>
    <p:sldId id="323" r:id="rId7"/>
    <p:sldId id="376" r:id="rId8"/>
    <p:sldId id="257" r:id="rId9"/>
    <p:sldId id="379" r:id="rId10"/>
    <p:sldId id="256" r:id="rId11"/>
    <p:sldId id="340" r:id="rId12"/>
    <p:sldId id="380" r:id="rId13"/>
    <p:sldId id="3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573"/>
    <a:srgbClr val="F513BA"/>
    <a:srgbClr val="150860"/>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397" autoAdjust="0"/>
    <p:restoredTop sz="96305" autoAdjust="0"/>
  </p:normalViewPr>
  <p:slideViewPr>
    <p:cSldViewPr>
      <p:cViewPr varScale="1">
        <p:scale>
          <a:sx n="82" d="100"/>
          <a:sy n="82" d="100"/>
        </p:scale>
        <p:origin x="422" y="58"/>
      </p:cViewPr>
      <p:guideLst>
        <p:guide orient="horz" pos="2208"/>
        <p:guide pos="3840"/>
      </p:guideLst>
    </p:cSldViewPr>
  </p:slideViewPr>
  <p:notesTextViewPr>
    <p:cViewPr>
      <p:scale>
        <a:sx n="100" d="100"/>
        <a:sy n="100" d="100"/>
      </p:scale>
      <p:origin x="0" y="0"/>
    </p:cViewPr>
  </p:notesTextViewPr>
  <p:sorterViewPr>
    <p:cViewPr>
      <p:scale>
        <a:sx n="100" d="100"/>
        <a:sy n="100" d="100"/>
      </p:scale>
      <p:origin x="0" y="-47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C679AE-7FC0-4843-A202-EB9EAF4BFCF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A8C22BAC-413E-4080-827D-9A1E1F5FC591}">
      <dgm:prSet/>
      <dgm:spPr/>
      <dgm:t>
        <a:bodyPr/>
        <a:lstStyle/>
        <a:p>
          <a:r>
            <a:rPr lang="en-US"/>
            <a:t>Automations</a:t>
          </a:r>
        </a:p>
      </dgm:t>
    </dgm:pt>
    <dgm:pt modelId="{8D687E0B-0C8C-4FB2-A738-52E9CF1A8EC0}" type="parTrans" cxnId="{511B6B71-EE54-4A15-A9E5-4D7C115669A1}">
      <dgm:prSet/>
      <dgm:spPr/>
      <dgm:t>
        <a:bodyPr/>
        <a:lstStyle/>
        <a:p>
          <a:endParaRPr lang="en-US"/>
        </a:p>
      </dgm:t>
    </dgm:pt>
    <dgm:pt modelId="{7514C6CE-392E-4E81-AF72-66768F4E2FE2}" type="sibTrans" cxnId="{511B6B71-EE54-4A15-A9E5-4D7C115669A1}">
      <dgm:prSet/>
      <dgm:spPr/>
      <dgm:t>
        <a:bodyPr/>
        <a:lstStyle/>
        <a:p>
          <a:endParaRPr lang="en-US"/>
        </a:p>
      </dgm:t>
    </dgm:pt>
    <dgm:pt modelId="{D6196A0A-6D19-4D39-AC38-65C404AF350C}">
      <dgm:prSet/>
      <dgm:spPr/>
      <dgm:t>
        <a:bodyPr/>
        <a:lstStyle/>
        <a:p>
          <a:r>
            <a:rPr lang="en-US"/>
            <a:t>Operational effectiveness</a:t>
          </a:r>
        </a:p>
      </dgm:t>
    </dgm:pt>
    <dgm:pt modelId="{A1AD314C-6798-49F3-A1DA-A389B5020766}" type="parTrans" cxnId="{A40F00A5-4C33-414E-8D09-F6C838C96015}">
      <dgm:prSet/>
      <dgm:spPr/>
      <dgm:t>
        <a:bodyPr/>
        <a:lstStyle/>
        <a:p>
          <a:endParaRPr lang="en-US"/>
        </a:p>
      </dgm:t>
    </dgm:pt>
    <dgm:pt modelId="{420426E3-B72D-4AD5-A73F-D8DE81981212}" type="sibTrans" cxnId="{A40F00A5-4C33-414E-8D09-F6C838C96015}">
      <dgm:prSet/>
      <dgm:spPr/>
      <dgm:t>
        <a:bodyPr/>
        <a:lstStyle/>
        <a:p>
          <a:endParaRPr lang="en-US"/>
        </a:p>
      </dgm:t>
    </dgm:pt>
    <dgm:pt modelId="{C92E5898-22E3-4206-A8AB-9D5AA0C7197F}">
      <dgm:prSet/>
      <dgm:spPr/>
      <dgm:t>
        <a:bodyPr/>
        <a:lstStyle/>
        <a:p>
          <a:r>
            <a:rPr lang="en-US"/>
            <a:t>Cost Reduction </a:t>
          </a:r>
        </a:p>
      </dgm:t>
    </dgm:pt>
    <dgm:pt modelId="{884E7615-CCA5-4F51-A2A3-202998DBE5BF}" type="parTrans" cxnId="{A32F934C-C300-4CD0-8CD1-9D8647CFD4F9}">
      <dgm:prSet/>
      <dgm:spPr/>
      <dgm:t>
        <a:bodyPr/>
        <a:lstStyle/>
        <a:p>
          <a:endParaRPr lang="en-US"/>
        </a:p>
      </dgm:t>
    </dgm:pt>
    <dgm:pt modelId="{7F544613-34AA-4065-BBF5-82D2DF569129}" type="sibTrans" cxnId="{A32F934C-C300-4CD0-8CD1-9D8647CFD4F9}">
      <dgm:prSet/>
      <dgm:spPr/>
      <dgm:t>
        <a:bodyPr/>
        <a:lstStyle/>
        <a:p>
          <a:endParaRPr lang="en-US"/>
        </a:p>
      </dgm:t>
    </dgm:pt>
    <dgm:pt modelId="{37660DFF-ADF9-4CFC-9046-3A738711DFFB}">
      <dgm:prSet/>
      <dgm:spPr/>
      <dgm:t>
        <a:bodyPr/>
        <a:lstStyle/>
        <a:p>
          <a:r>
            <a:rPr lang="en-US"/>
            <a:t>Quality of output</a:t>
          </a:r>
        </a:p>
      </dgm:t>
    </dgm:pt>
    <dgm:pt modelId="{75246BFC-557D-4088-995C-943FBEC70FB0}" type="parTrans" cxnId="{A0DF63A3-1640-4519-9CF1-C7C2636961E0}">
      <dgm:prSet/>
      <dgm:spPr/>
      <dgm:t>
        <a:bodyPr/>
        <a:lstStyle/>
        <a:p>
          <a:endParaRPr lang="en-US"/>
        </a:p>
      </dgm:t>
    </dgm:pt>
    <dgm:pt modelId="{C674CB2C-EF90-40A1-B40D-A2B42D58765A}" type="sibTrans" cxnId="{A0DF63A3-1640-4519-9CF1-C7C2636961E0}">
      <dgm:prSet/>
      <dgm:spPr/>
      <dgm:t>
        <a:bodyPr/>
        <a:lstStyle/>
        <a:p>
          <a:endParaRPr lang="en-US"/>
        </a:p>
      </dgm:t>
    </dgm:pt>
    <dgm:pt modelId="{F474179A-3D81-4A37-A2C1-918533ABE892}">
      <dgm:prSet/>
      <dgm:spPr/>
      <dgm:t>
        <a:bodyPr/>
        <a:lstStyle/>
        <a:p>
          <a:r>
            <a:rPr lang="en-US" dirty="0"/>
            <a:t>Realtime Video Surveillance</a:t>
          </a:r>
        </a:p>
      </dgm:t>
    </dgm:pt>
    <dgm:pt modelId="{5CBC67A8-9326-48AF-B196-F4488F7C7250}" type="parTrans" cxnId="{1FCB6349-3CB0-40B6-B988-D4C57D0C547F}">
      <dgm:prSet/>
      <dgm:spPr/>
      <dgm:t>
        <a:bodyPr/>
        <a:lstStyle/>
        <a:p>
          <a:endParaRPr lang="en-US"/>
        </a:p>
      </dgm:t>
    </dgm:pt>
    <dgm:pt modelId="{E5A1783A-7C6D-4F3F-B13D-A656DBAEE304}" type="sibTrans" cxnId="{1FCB6349-3CB0-40B6-B988-D4C57D0C547F}">
      <dgm:prSet/>
      <dgm:spPr/>
      <dgm:t>
        <a:bodyPr/>
        <a:lstStyle/>
        <a:p>
          <a:endParaRPr lang="en-US"/>
        </a:p>
      </dgm:t>
    </dgm:pt>
    <dgm:pt modelId="{2556C556-D0AD-4F05-BD2D-C535D0AD6F43}" type="pres">
      <dgm:prSet presAssocID="{FAC679AE-7FC0-4843-A202-EB9EAF4BFCF3}" presName="linear" presStyleCnt="0">
        <dgm:presLayoutVars>
          <dgm:animLvl val="lvl"/>
          <dgm:resizeHandles val="exact"/>
        </dgm:presLayoutVars>
      </dgm:prSet>
      <dgm:spPr/>
    </dgm:pt>
    <dgm:pt modelId="{7BC628BD-AF14-445A-882F-74C6F292D218}" type="pres">
      <dgm:prSet presAssocID="{A8C22BAC-413E-4080-827D-9A1E1F5FC591}" presName="parentText" presStyleLbl="node1" presStyleIdx="0" presStyleCnt="5">
        <dgm:presLayoutVars>
          <dgm:chMax val="0"/>
          <dgm:bulletEnabled val="1"/>
        </dgm:presLayoutVars>
      </dgm:prSet>
      <dgm:spPr/>
    </dgm:pt>
    <dgm:pt modelId="{F598041C-BC75-42A5-BECC-5480330355BD}" type="pres">
      <dgm:prSet presAssocID="{7514C6CE-392E-4E81-AF72-66768F4E2FE2}" presName="spacer" presStyleCnt="0"/>
      <dgm:spPr/>
    </dgm:pt>
    <dgm:pt modelId="{5AB8EE94-3ECB-403A-AB76-3927770291BC}" type="pres">
      <dgm:prSet presAssocID="{D6196A0A-6D19-4D39-AC38-65C404AF350C}" presName="parentText" presStyleLbl="node1" presStyleIdx="1" presStyleCnt="5">
        <dgm:presLayoutVars>
          <dgm:chMax val="0"/>
          <dgm:bulletEnabled val="1"/>
        </dgm:presLayoutVars>
      </dgm:prSet>
      <dgm:spPr/>
    </dgm:pt>
    <dgm:pt modelId="{1FBC7245-6513-4482-AC49-D7928EB4C12A}" type="pres">
      <dgm:prSet presAssocID="{420426E3-B72D-4AD5-A73F-D8DE81981212}" presName="spacer" presStyleCnt="0"/>
      <dgm:spPr/>
    </dgm:pt>
    <dgm:pt modelId="{B880B4E9-EABC-4F58-B2C1-F5366BCCD474}" type="pres">
      <dgm:prSet presAssocID="{C92E5898-22E3-4206-A8AB-9D5AA0C7197F}" presName="parentText" presStyleLbl="node1" presStyleIdx="2" presStyleCnt="5">
        <dgm:presLayoutVars>
          <dgm:chMax val="0"/>
          <dgm:bulletEnabled val="1"/>
        </dgm:presLayoutVars>
      </dgm:prSet>
      <dgm:spPr/>
    </dgm:pt>
    <dgm:pt modelId="{51A8F8CA-18DB-4DAE-A29D-6557C1A7B438}" type="pres">
      <dgm:prSet presAssocID="{7F544613-34AA-4065-BBF5-82D2DF569129}" presName="spacer" presStyleCnt="0"/>
      <dgm:spPr/>
    </dgm:pt>
    <dgm:pt modelId="{15966A80-A7EC-4135-988E-9215E4E82FBF}" type="pres">
      <dgm:prSet presAssocID="{37660DFF-ADF9-4CFC-9046-3A738711DFFB}" presName="parentText" presStyleLbl="node1" presStyleIdx="3" presStyleCnt="5">
        <dgm:presLayoutVars>
          <dgm:chMax val="0"/>
          <dgm:bulletEnabled val="1"/>
        </dgm:presLayoutVars>
      </dgm:prSet>
      <dgm:spPr/>
    </dgm:pt>
    <dgm:pt modelId="{21CDA599-C4D1-4ADC-8B6D-1B5AE442DC66}" type="pres">
      <dgm:prSet presAssocID="{C674CB2C-EF90-40A1-B40D-A2B42D58765A}" presName="spacer" presStyleCnt="0"/>
      <dgm:spPr/>
    </dgm:pt>
    <dgm:pt modelId="{45617FAA-B0D6-442C-A531-D6B96A81D868}" type="pres">
      <dgm:prSet presAssocID="{F474179A-3D81-4A37-A2C1-918533ABE892}" presName="parentText" presStyleLbl="node1" presStyleIdx="4" presStyleCnt="5">
        <dgm:presLayoutVars>
          <dgm:chMax val="0"/>
          <dgm:bulletEnabled val="1"/>
        </dgm:presLayoutVars>
      </dgm:prSet>
      <dgm:spPr/>
    </dgm:pt>
  </dgm:ptLst>
  <dgm:cxnLst>
    <dgm:cxn modelId="{5DDDB82C-C3F6-4FA2-B5B2-DB8BC3E8016F}" type="presOf" srcId="{37660DFF-ADF9-4CFC-9046-3A738711DFFB}" destId="{15966A80-A7EC-4135-988E-9215E4E82FBF}" srcOrd="0" destOrd="0" presId="urn:microsoft.com/office/officeart/2005/8/layout/vList2"/>
    <dgm:cxn modelId="{1FCB6349-3CB0-40B6-B988-D4C57D0C547F}" srcId="{FAC679AE-7FC0-4843-A202-EB9EAF4BFCF3}" destId="{F474179A-3D81-4A37-A2C1-918533ABE892}" srcOrd="4" destOrd="0" parTransId="{5CBC67A8-9326-48AF-B196-F4488F7C7250}" sibTransId="{E5A1783A-7C6D-4F3F-B13D-A656DBAEE304}"/>
    <dgm:cxn modelId="{A32F934C-C300-4CD0-8CD1-9D8647CFD4F9}" srcId="{FAC679AE-7FC0-4843-A202-EB9EAF4BFCF3}" destId="{C92E5898-22E3-4206-A8AB-9D5AA0C7197F}" srcOrd="2" destOrd="0" parTransId="{884E7615-CCA5-4F51-A2A3-202998DBE5BF}" sibTransId="{7F544613-34AA-4065-BBF5-82D2DF569129}"/>
    <dgm:cxn modelId="{E1D8C770-3193-411B-AA43-E3B1F4D9720F}" type="presOf" srcId="{F474179A-3D81-4A37-A2C1-918533ABE892}" destId="{45617FAA-B0D6-442C-A531-D6B96A81D868}" srcOrd="0" destOrd="0" presId="urn:microsoft.com/office/officeart/2005/8/layout/vList2"/>
    <dgm:cxn modelId="{511B6B71-EE54-4A15-A9E5-4D7C115669A1}" srcId="{FAC679AE-7FC0-4843-A202-EB9EAF4BFCF3}" destId="{A8C22BAC-413E-4080-827D-9A1E1F5FC591}" srcOrd="0" destOrd="0" parTransId="{8D687E0B-0C8C-4FB2-A738-52E9CF1A8EC0}" sibTransId="{7514C6CE-392E-4E81-AF72-66768F4E2FE2}"/>
    <dgm:cxn modelId="{B272C583-21BB-4985-9A8B-3C5D8AE9F99A}" type="presOf" srcId="{C92E5898-22E3-4206-A8AB-9D5AA0C7197F}" destId="{B880B4E9-EABC-4F58-B2C1-F5366BCCD474}" srcOrd="0" destOrd="0" presId="urn:microsoft.com/office/officeart/2005/8/layout/vList2"/>
    <dgm:cxn modelId="{A0DF63A3-1640-4519-9CF1-C7C2636961E0}" srcId="{FAC679AE-7FC0-4843-A202-EB9EAF4BFCF3}" destId="{37660DFF-ADF9-4CFC-9046-3A738711DFFB}" srcOrd="3" destOrd="0" parTransId="{75246BFC-557D-4088-995C-943FBEC70FB0}" sibTransId="{C674CB2C-EF90-40A1-B40D-A2B42D58765A}"/>
    <dgm:cxn modelId="{A40F00A5-4C33-414E-8D09-F6C838C96015}" srcId="{FAC679AE-7FC0-4843-A202-EB9EAF4BFCF3}" destId="{D6196A0A-6D19-4D39-AC38-65C404AF350C}" srcOrd="1" destOrd="0" parTransId="{A1AD314C-6798-49F3-A1DA-A389B5020766}" sibTransId="{420426E3-B72D-4AD5-A73F-D8DE81981212}"/>
    <dgm:cxn modelId="{790C35B1-DDD5-4E52-8E2C-6A5576A1E514}" type="presOf" srcId="{FAC679AE-7FC0-4843-A202-EB9EAF4BFCF3}" destId="{2556C556-D0AD-4F05-BD2D-C535D0AD6F43}" srcOrd="0" destOrd="0" presId="urn:microsoft.com/office/officeart/2005/8/layout/vList2"/>
    <dgm:cxn modelId="{763992CA-1604-41F6-8A0B-5E864F19A8FD}" type="presOf" srcId="{A8C22BAC-413E-4080-827D-9A1E1F5FC591}" destId="{7BC628BD-AF14-445A-882F-74C6F292D218}" srcOrd="0" destOrd="0" presId="urn:microsoft.com/office/officeart/2005/8/layout/vList2"/>
    <dgm:cxn modelId="{900A91D4-BBC2-4F23-B38D-E932B5D15937}" type="presOf" srcId="{D6196A0A-6D19-4D39-AC38-65C404AF350C}" destId="{5AB8EE94-3ECB-403A-AB76-3927770291BC}" srcOrd="0" destOrd="0" presId="urn:microsoft.com/office/officeart/2005/8/layout/vList2"/>
    <dgm:cxn modelId="{105AB66E-38D0-431A-9D6B-B6869022FDE2}" type="presParOf" srcId="{2556C556-D0AD-4F05-BD2D-C535D0AD6F43}" destId="{7BC628BD-AF14-445A-882F-74C6F292D218}" srcOrd="0" destOrd="0" presId="urn:microsoft.com/office/officeart/2005/8/layout/vList2"/>
    <dgm:cxn modelId="{853C2C81-ECCB-4119-BEA0-955A9199C2EA}" type="presParOf" srcId="{2556C556-D0AD-4F05-BD2D-C535D0AD6F43}" destId="{F598041C-BC75-42A5-BECC-5480330355BD}" srcOrd="1" destOrd="0" presId="urn:microsoft.com/office/officeart/2005/8/layout/vList2"/>
    <dgm:cxn modelId="{6DBB8963-18B2-474A-844C-6747FF1A5D0E}" type="presParOf" srcId="{2556C556-D0AD-4F05-BD2D-C535D0AD6F43}" destId="{5AB8EE94-3ECB-403A-AB76-3927770291BC}" srcOrd="2" destOrd="0" presId="urn:microsoft.com/office/officeart/2005/8/layout/vList2"/>
    <dgm:cxn modelId="{7F1DA80D-5305-4C90-AC9F-2CE46DFDBB6B}" type="presParOf" srcId="{2556C556-D0AD-4F05-BD2D-C535D0AD6F43}" destId="{1FBC7245-6513-4482-AC49-D7928EB4C12A}" srcOrd="3" destOrd="0" presId="urn:microsoft.com/office/officeart/2005/8/layout/vList2"/>
    <dgm:cxn modelId="{32103831-D9FC-4175-9838-5E9D8D37C48D}" type="presParOf" srcId="{2556C556-D0AD-4F05-BD2D-C535D0AD6F43}" destId="{B880B4E9-EABC-4F58-B2C1-F5366BCCD474}" srcOrd="4" destOrd="0" presId="urn:microsoft.com/office/officeart/2005/8/layout/vList2"/>
    <dgm:cxn modelId="{70B34C24-D8D0-4842-B8E5-135AB2589CFA}" type="presParOf" srcId="{2556C556-D0AD-4F05-BD2D-C535D0AD6F43}" destId="{51A8F8CA-18DB-4DAE-A29D-6557C1A7B438}" srcOrd="5" destOrd="0" presId="urn:microsoft.com/office/officeart/2005/8/layout/vList2"/>
    <dgm:cxn modelId="{CE202F4D-5E86-444F-BBD4-2E4468FC77A9}" type="presParOf" srcId="{2556C556-D0AD-4F05-BD2D-C535D0AD6F43}" destId="{15966A80-A7EC-4135-988E-9215E4E82FBF}" srcOrd="6" destOrd="0" presId="urn:microsoft.com/office/officeart/2005/8/layout/vList2"/>
    <dgm:cxn modelId="{4D60A523-1061-4CF5-A0FD-B968147CF172}" type="presParOf" srcId="{2556C556-D0AD-4F05-BD2D-C535D0AD6F43}" destId="{21CDA599-C4D1-4ADC-8B6D-1B5AE442DC66}" srcOrd="7" destOrd="0" presId="urn:microsoft.com/office/officeart/2005/8/layout/vList2"/>
    <dgm:cxn modelId="{C6D773B5-59B8-4417-90E5-A288B05F5F62}" type="presParOf" srcId="{2556C556-D0AD-4F05-BD2D-C535D0AD6F43}" destId="{45617FAA-B0D6-442C-A531-D6B96A81D868}"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C628BD-AF14-445A-882F-74C6F292D218}">
      <dsp:nvSpPr>
        <dsp:cNvPr id="0" name=""/>
        <dsp:cNvSpPr/>
      </dsp:nvSpPr>
      <dsp:spPr>
        <a:xfrm>
          <a:off x="0" y="500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Automations</a:t>
          </a:r>
        </a:p>
      </dsp:txBody>
      <dsp:txXfrm>
        <a:off x="23417" y="73423"/>
        <a:ext cx="10113166" cy="432866"/>
      </dsp:txXfrm>
    </dsp:sp>
    <dsp:sp modelId="{5AB8EE94-3ECB-403A-AB76-3927770291BC}">
      <dsp:nvSpPr>
        <dsp:cNvPr id="0" name=""/>
        <dsp:cNvSpPr/>
      </dsp:nvSpPr>
      <dsp:spPr>
        <a:xfrm>
          <a:off x="0" y="5873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Operational effectiveness</a:t>
          </a:r>
        </a:p>
      </dsp:txBody>
      <dsp:txXfrm>
        <a:off x="23417" y="610723"/>
        <a:ext cx="10113166" cy="432866"/>
      </dsp:txXfrm>
    </dsp:sp>
    <dsp:sp modelId="{B880B4E9-EABC-4F58-B2C1-F5366BCCD474}">
      <dsp:nvSpPr>
        <dsp:cNvPr id="0" name=""/>
        <dsp:cNvSpPr/>
      </dsp:nvSpPr>
      <dsp:spPr>
        <a:xfrm>
          <a:off x="0" y="11246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Cost Reduction </a:t>
          </a:r>
        </a:p>
      </dsp:txBody>
      <dsp:txXfrm>
        <a:off x="23417" y="1148023"/>
        <a:ext cx="10113166" cy="432866"/>
      </dsp:txXfrm>
    </dsp:sp>
    <dsp:sp modelId="{15966A80-A7EC-4135-988E-9215E4E82FBF}">
      <dsp:nvSpPr>
        <dsp:cNvPr id="0" name=""/>
        <dsp:cNvSpPr/>
      </dsp:nvSpPr>
      <dsp:spPr>
        <a:xfrm>
          <a:off x="0" y="16619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Quality of output</a:t>
          </a:r>
        </a:p>
      </dsp:txBody>
      <dsp:txXfrm>
        <a:off x="23417" y="1685323"/>
        <a:ext cx="10113166" cy="432866"/>
      </dsp:txXfrm>
    </dsp:sp>
    <dsp:sp modelId="{45617FAA-B0D6-442C-A531-D6B96A81D868}">
      <dsp:nvSpPr>
        <dsp:cNvPr id="0" name=""/>
        <dsp:cNvSpPr/>
      </dsp:nvSpPr>
      <dsp:spPr>
        <a:xfrm>
          <a:off x="0" y="2199206"/>
          <a:ext cx="10160000" cy="4797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Realtime Video Surveillance</a:t>
          </a:r>
        </a:p>
      </dsp:txBody>
      <dsp:txXfrm>
        <a:off x="23417" y="2222623"/>
        <a:ext cx="10113166"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A064E7-85BF-48D0-B1F0-4916BB591554}" type="datetimeFigureOut">
              <a:rPr lang="en-US" smtClean="0"/>
              <a:t>10/6/2021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59FF83-FB1E-4F06-B7FB-246270813764}" type="slidenum">
              <a:rPr lang="en-US" smtClean="0"/>
              <a:t>‹#›</a:t>
            </a:fld>
            <a:endParaRPr lang="en-US"/>
          </a:p>
        </p:txBody>
      </p:sp>
    </p:spTree>
    <p:extLst>
      <p:ext uri="{BB962C8B-B14F-4D97-AF65-F5344CB8AC3E}">
        <p14:creationId xmlns:p14="http://schemas.microsoft.com/office/powerpoint/2010/main" val="1633829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59FF83-FB1E-4F06-B7FB-246270813764}" type="slidenum">
              <a:rPr lang="en-US" smtClean="0"/>
              <a:t>4</a:t>
            </a:fld>
            <a:endParaRPr lang="en-US"/>
          </a:p>
        </p:txBody>
      </p:sp>
    </p:spTree>
    <p:extLst>
      <p:ext uri="{BB962C8B-B14F-4D97-AF65-F5344CB8AC3E}">
        <p14:creationId xmlns:p14="http://schemas.microsoft.com/office/powerpoint/2010/main" val="39222006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676400" y="2829089"/>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10/6/2021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extLst>
      <p:ext uri="{BB962C8B-B14F-4D97-AF65-F5344CB8AC3E}">
        <p14:creationId xmlns:p14="http://schemas.microsoft.com/office/powerpoint/2010/main" val="23949841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 id="214748374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colab.research.google.com/notebooks" TargetMode="External"/><Relationship Id="rId2" Type="http://schemas.openxmlformats.org/officeDocument/2006/relationships/hyperlink" Target="https://github.com/eiensatya7/cap4_group7_va"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journals.sagepub.com/doi/10.1177/1550147716665520"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2895600" y="2549769"/>
            <a:ext cx="9220200" cy="1488831"/>
          </a:xfrm>
        </p:spPr>
        <p:txBody>
          <a:bodyPr>
            <a:normAutofit/>
          </a:bodyPr>
          <a:lstStyle/>
          <a:p>
            <a:pPr algn="ctr"/>
            <a:r>
              <a:rPr lang="en-IN" sz="2800" dirty="0"/>
              <a:t>Domain #5 Capstone Project</a:t>
            </a:r>
            <a:br>
              <a:rPr lang="en-IN" sz="2800" dirty="0"/>
            </a:br>
            <a:r>
              <a:rPr lang="en-IN" sz="2800" b="0" dirty="0"/>
              <a:t>Video Analysis and Event recognition</a:t>
            </a:r>
            <a:endParaRPr lang="en-US" sz="2700" dirty="0"/>
          </a:p>
        </p:txBody>
      </p:sp>
      <p:sp>
        <p:nvSpPr>
          <p:cNvPr id="6" name="Subtitle 5"/>
          <p:cNvSpPr>
            <a:spLocks noGrp="1"/>
          </p:cNvSpPr>
          <p:nvPr>
            <p:ph type="subTitle" idx="1"/>
          </p:nvPr>
        </p:nvSpPr>
        <p:spPr/>
        <p:txBody>
          <a:bodyPr>
            <a:noAutofit/>
          </a:bodyPr>
          <a:lstStyle/>
          <a:p>
            <a:pPr lvl="0" algn="ctr"/>
            <a:r>
              <a:rPr lang="en-IN" sz="2400" dirty="0"/>
              <a:t>Group 5</a:t>
            </a:r>
          </a:p>
        </p:txBody>
      </p:sp>
      <p:sp>
        <p:nvSpPr>
          <p:cNvPr id="7" name="Text Placeholder 6"/>
          <p:cNvSpPr>
            <a:spLocks noGrp="1"/>
          </p:cNvSpPr>
          <p:nvPr>
            <p:ph type="body" sz="quarter" idx="14"/>
          </p:nvPr>
        </p:nvSpPr>
        <p:spPr>
          <a:xfrm>
            <a:off x="5943600" y="5105401"/>
            <a:ext cx="6252411" cy="1295400"/>
          </a:xfrm>
        </p:spPr>
        <p:txBody>
          <a:bodyPr>
            <a:noAutofit/>
          </a:bodyPr>
          <a:lstStyle/>
          <a:p>
            <a:pPr algn="l"/>
            <a:r>
              <a:rPr lang="en-US" sz="2000" dirty="0"/>
              <a:t>RAJEEV KUMAR	                       2020AIML004</a:t>
            </a:r>
          </a:p>
          <a:p>
            <a:pPr algn="l"/>
            <a:r>
              <a:rPr lang="en-US" sz="2000" dirty="0"/>
              <a:t>JAYDEEP GHOSE		          2020AIML016</a:t>
            </a:r>
          </a:p>
          <a:p>
            <a:pPr algn="l"/>
            <a:r>
              <a:rPr lang="en-US" sz="2000" dirty="0"/>
              <a:t>SAI SATYA CHANDRA EDARA	          2020AIML063</a:t>
            </a:r>
          </a:p>
          <a:p>
            <a:pPr algn="l"/>
            <a:r>
              <a:rPr lang="en-US" sz="2000" dirty="0"/>
              <a:t>NANDA K KARANAM		          2019AIML044</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646430" y="49400"/>
            <a:ext cx="298577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Select Given Video Dataset</a:t>
            </a:r>
          </a:p>
        </p:txBody>
      </p:sp>
      <p:sp>
        <p:nvSpPr>
          <p:cNvPr id="6" name="Text Box 5"/>
          <p:cNvSpPr txBox="1"/>
          <p:nvPr/>
        </p:nvSpPr>
        <p:spPr>
          <a:xfrm>
            <a:off x="1087755" y="582930"/>
            <a:ext cx="263271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Make a Root Directory</a:t>
            </a:r>
          </a:p>
        </p:txBody>
      </p:sp>
      <p:sp>
        <p:nvSpPr>
          <p:cNvPr id="8" name="Text Box 7"/>
          <p:cNvSpPr txBox="1"/>
          <p:nvPr/>
        </p:nvSpPr>
        <p:spPr>
          <a:xfrm>
            <a:off x="2059305" y="2043430"/>
            <a:ext cx="3456305" cy="307777"/>
          </a:xfrm>
          <a:prstGeom prst="rect">
            <a:avLst/>
          </a:prstGeom>
          <a:solidFill>
            <a:srgbClr val="FFFF00"/>
          </a:solidFill>
          <a:ln>
            <a:solidFill>
              <a:schemeClr val="tx1"/>
            </a:solidFill>
          </a:ln>
        </p:spPr>
        <p:txBody>
          <a:bodyPr wrap="square" rtlCol="0">
            <a:spAutoFit/>
          </a:bodyPr>
          <a:lstStyle/>
          <a:p>
            <a:r>
              <a:rPr lang="en-US" altLang="en-GB" sz="1400" dirty="0">
                <a:solidFill>
                  <a:schemeClr val="tx1"/>
                </a:solidFill>
                <a:effectLst>
                  <a:outerShdw blurRad="50800" dist="38100" dir="5400000" algn="t" rotWithShape="0">
                    <a:prstClr val="black">
                      <a:alpha val="40000"/>
                    </a:prstClr>
                  </a:outerShdw>
                </a:effectLst>
              </a:rPr>
              <a:t>Create Train and Test Folders</a:t>
            </a:r>
          </a:p>
        </p:txBody>
      </p:sp>
      <p:sp>
        <p:nvSpPr>
          <p:cNvPr id="9" name="Text Box 8"/>
          <p:cNvSpPr txBox="1"/>
          <p:nvPr/>
        </p:nvSpPr>
        <p:spPr>
          <a:xfrm>
            <a:off x="1832610" y="1548130"/>
            <a:ext cx="3958590" cy="369332"/>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Create Folder Structure to Store frames</a:t>
            </a:r>
          </a:p>
        </p:txBody>
      </p:sp>
      <p:sp>
        <p:nvSpPr>
          <p:cNvPr id="10" name="Text Box 9"/>
          <p:cNvSpPr txBox="1"/>
          <p:nvPr/>
        </p:nvSpPr>
        <p:spPr>
          <a:xfrm>
            <a:off x="1626870" y="1062355"/>
            <a:ext cx="3456305"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Convert Video Files to Video Frame</a:t>
            </a:r>
          </a:p>
        </p:txBody>
      </p:sp>
      <p:sp>
        <p:nvSpPr>
          <p:cNvPr id="11" name="Text Box 10"/>
          <p:cNvSpPr txBox="1"/>
          <p:nvPr/>
        </p:nvSpPr>
        <p:spPr>
          <a:xfrm>
            <a:off x="2470150" y="2539365"/>
            <a:ext cx="4102871" cy="338554"/>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sz="1600" dirty="0">
                <a:effectLst>
                  <a:outerShdw blurRad="50800" dist="38100" dir="5400000" algn="t" rotWithShape="0">
                    <a:prstClr val="black">
                      <a:alpha val="40000"/>
                    </a:prstClr>
                  </a:outerShdw>
                </a:effectLst>
              </a:rPr>
              <a:t>[Further processing as per upcoming plan]</a:t>
            </a:r>
            <a:endParaRPr lang="en-US" altLang="en-GB" sz="1600" dirty="0">
              <a:solidFill>
                <a:schemeClr val="tx1"/>
              </a:solidFill>
              <a:effectLst>
                <a:outerShdw blurRad="50800" dist="38100" dir="5400000" algn="t" rotWithShape="0">
                  <a:prstClr val="black">
                    <a:alpha val="40000"/>
                  </a:prstClr>
                </a:outerShdw>
              </a:effectLst>
            </a:endParaRPr>
          </a:p>
        </p:txBody>
      </p:sp>
      <p:sp>
        <p:nvSpPr>
          <p:cNvPr id="12" name="Text Box 11"/>
          <p:cNvSpPr txBox="1"/>
          <p:nvPr/>
        </p:nvSpPr>
        <p:spPr>
          <a:xfrm>
            <a:off x="2882265" y="3023870"/>
            <a:ext cx="4258927"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sz="1800">
                <a:effectLst>
                  <a:outerShdw blurRad="50800" dist="38100" dir="5400000" algn="t" rotWithShape="0">
                    <a:prstClr val="black">
                      <a:alpha val="40000"/>
                    </a:prstClr>
                  </a:outerShdw>
                </a:effectLst>
              </a:rPr>
              <a:t>[Further processing as per upcoming plan]</a:t>
            </a:r>
            <a:endParaRPr lang="en-US" altLang="en-GB" sz="1800" dirty="0">
              <a:solidFill>
                <a:schemeClr val="tx1"/>
              </a:solidFill>
              <a:effectLst>
                <a:outerShdw blurRad="50800" dist="38100" dir="5400000" algn="t" rotWithShape="0">
                  <a:prstClr val="black">
                    <a:alpha val="40000"/>
                  </a:prstClr>
                </a:outerShdw>
              </a:effectLst>
            </a:endParaRPr>
          </a:p>
        </p:txBody>
      </p:sp>
      <p:sp>
        <p:nvSpPr>
          <p:cNvPr id="13" name="Text Box 12"/>
          <p:cNvSpPr txBox="1"/>
          <p:nvPr/>
        </p:nvSpPr>
        <p:spPr>
          <a:xfrm>
            <a:off x="1234440" y="4068445"/>
            <a:ext cx="5411470" cy="368300"/>
          </a:xfrm>
          <a:prstGeom prst="rect">
            <a:avLst/>
          </a:prstGeom>
          <a:solidFill>
            <a:schemeClr val="accent6">
              <a:lumMod val="60000"/>
              <a:lumOff val="40000"/>
            </a:schemeClr>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Creation of GitHub repository</a:t>
            </a:r>
            <a:endParaRPr lang="en-US" altLang="en-GB" dirty="0">
              <a:solidFill>
                <a:schemeClr val="tx1"/>
              </a:solidFill>
              <a:effectLst>
                <a:outerShdw blurRad="50800" dist="38100" dir="5400000" algn="t" rotWithShape="0">
                  <a:prstClr val="black">
                    <a:alpha val="40000"/>
                  </a:prstClr>
                </a:outerShdw>
              </a:effectLst>
            </a:endParaRPr>
          </a:p>
        </p:txBody>
      </p:sp>
      <p:sp>
        <p:nvSpPr>
          <p:cNvPr id="14" name="Text Box 13"/>
          <p:cNvSpPr txBox="1"/>
          <p:nvPr/>
        </p:nvSpPr>
        <p:spPr>
          <a:xfrm>
            <a:off x="1440815" y="4627245"/>
            <a:ext cx="5573395" cy="369332"/>
          </a:xfrm>
          <a:prstGeom prst="rect">
            <a:avLst/>
          </a:prstGeom>
          <a:solidFill>
            <a:srgbClr val="FFFF00"/>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Testing and syncing in local</a:t>
            </a:r>
            <a:endParaRPr lang="en-US" altLang="en-GB" sz="1400" dirty="0">
              <a:solidFill>
                <a:schemeClr val="tx1"/>
              </a:solidFill>
              <a:effectLst>
                <a:outerShdw blurRad="50800" dist="38100" dir="5400000" algn="t" rotWithShape="0">
                  <a:prstClr val="black">
                    <a:alpha val="40000"/>
                  </a:prstClr>
                </a:outerShdw>
              </a:effectLst>
            </a:endParaRPr>
          </a:p>
        </p:txBody>
      </p:sp>
      <p:sp>
        <p:nvSpPr>
          <p:cNvPr id="15" name="Text Box 14"/>
          <p:cNvSpPr txBox="1"/>
          <p:nvPr/>
        </p:nvSpPr>
        <p:spPr>
          <a:xfrm>
            <a:off x="1626870" y="5186045"/>
            <a:ext cx="5868035"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effectLst>
                  <a:outerShdw blurRad="50800" dist="38100" dir="5400000" algn="t" rotWithShape="0">
                    <a:prstClr val="black">
                      <a:alpha val="40000"/>
                    </a:prstClr>
                  </a:outerShdw>
                </a:effectLst>
              </a:rPr>
              <a:t>Testing in google collab</a:t>
            </a:r>
            <a:endParaRPr lang="en-US" altLang="en-GB" dirty="0">
              <a:solidFill>
                <a:schemeClr val="tx1"/>
              </a:solidFill>
              <a:effectLst>
                <a:outerShdw blurRad="50800" dist="38100" dir="5400000" algn="t" rotWithShape="0">
                  <a:prstClr val="black">
                    <a:alpha val="40000"/>
                  </a:prstClr>
                </a:outerShdw>
              </a:effectLst>
            </a:endParaRPr>
          </a:p>
        </p:txBody>
      </p:sp>
      <p:sp>
        <p:nvSpPr>
          <p:cNvPr id="16" name="Text Box 15"/>
          <p:cNvSpPr txBox="1"/>
          <p:nvPr/>
        </p:nvSpPr>
        <p:spPr>
          <a:xfrm>
            <a:off x="2170410" y="5976343"/>
            <a:ext cx="6647180"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Final output [Once We achieve progress till week 8]</a:t>
            </a:r>
          </a:p>
        </p:txBody>
      </p:sp>
      <p:sp>
        <p:nvSpPr>
          <p:cNvPr id="17" name="Text Box 16"/>
          <p:cNvSpPr txBox="1"/>
          <p:nvPr/>
        </p:nvSpPr>
        <p:spPr>
          <a:xfrm>
            <a:off x="9342100" y="256592"/>
            <a:ext cx="461665" cy="6102911"/>
          </a:xfrm>
          <a:prstGeom prst="rect">
            <a:avLst/>
          </a:prstGeom>
          <a:solidFill>
            <a:schemeClr val="accent2">
              <a:lumMod val="60000"/>
              <a:lumOff val="40000"/>
            </a:schemeClr>
          </a:solidFill>
          <a:ln>
            <a:solidFill>
              <a:schemeClr val="tx1"/>
            </a:solidFill>
          </a:ln>
        </p:spPr>
        <p:txBody>
          <a:bodyPr vert="eaVert" wrap="square" rtlCol="0">
            <a:spAutoFit/>
          </a:bodyPr>
          <a:lstStyle/>
          <a:p>
            <a:pPr algn="ctr"/>
            <a:r>
              <a:rPr lang="en-US" altLang="en-GB" dirty="0">
                <a:effectLst>
                  <a:outerShdw blurRad="50800" dist="38100" dir="5400000" algn="t" rotWithShape="0">
                    <a:prstClr val="black">
                      <a:alpha val="40000"/>
                    </a:prstClr>
                  </a:outerShdw>
                </a:effectLst>
              </a:rPr>
              <a:t>Demonstrate Code in Python Jupyter Files </a:t>
            </a:r>
          </a:p>
        </p:txBody>
      </p:sp>
      <p:cxnSp>
        <p:nvCxnSpPr>
          <p:cNvPr id="18" name="Elbow Connector 17"/>
          <p:cNvCxnSpPr>
            <a:stCxn id="4" idx="1"/>
            <a:endCxn id="6" idx="1"/>
          </p:cNvCxnSpPr>
          <p:nvPr/>
        </p:nvCxnSpPr>
        <p:spPr>
          <a:xfrm rot="10800000" flipH="1" flipV="1">
            <a:off x="646429" y="233550"/>
            <a:ext cx="441325" cy="533530"/>
          </a:xfrm>
          <a:prstGeom prst="bentConnector3">
            <a:avLst>
              <a:gd name="adj1" fmla="val -51799"/>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Elbow Connector 19"/>
          <p:cNvCxnSpPr>
            <a:endCxn id="10" idx="1"/>
          </p:cNvCxnSpPr>
          <p:nvPr/>
        </p:nvCxnSpPr>
        <p:spPr>
          <a:xfrm>
            <a:off x="1323340" y="950595"/>
            <a:ext cx="303530" cy="295910"/>
          </a:xfrm>
          <a:prstGeom prst="bentConnector3">
            <a:avLst>
              <a:gd name="adj1" fmla="val 50209"/>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Elbow Connector 20"/>
          <p:cNvCxnSpPr>
            <a:cxnSpLocks/>
            <a:endCxn id="9" idx="1"/>
          </p:cNvCxnSpPr>
          <p:nvPr/>
        </p:nvCxnSpPr>
        <p:spPr>
          <a:xfrm rot="16200000" flipH="1">
            <a:off x="1620579" y="1520765"/>
            <a:ext cx="297380" cy="126682"/>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4" name="Elbow Connector 23"/>
          <p:cNvCxnSpPr>
            <a:endCxn id="8" idx="1"/>
          </p:cNvCxnSpPr>
          <p:nvPr/>
        </p:nvCxnSpPr>
        <p:spPr>
          <a:xfrm rot="16200000" flipH="1">
            <a:off x="1846788" y="1984801"/>
            <a:ext cx="306289" cy="118746"/>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Elbow Connector 24"/>
          <p:cNvCxnSpPr>
            <a:cxnSpLocks/>
            <a:endCxn id="11" idx="1"/>
          </p:cNvCxnSpPr>
          <p:nvPr/>
        </p:nvCxnSpPr>
        <p:spPr>
          <a:xfrm rot="16200000" flipH="1">
            <a:off x="2201042" y="2439534"/>
            <a:ext cx="302630" cy="235585"/>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Elbow Connector 25"/>
          <p:cNvCxnSpPr>
            <a:cxnSpLocks/>
          </p:cNvCxnSpPr>
          <p:nvPr/>
        </p:nvCxnSpPr>
        <p:spPr>
          <a:xfrm rot="16200000" flipH="1">
            <a:off x="2566061" y="3030831"/>
            <a:ext cx="440959" cy="191452"/>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Elbow Connector 26"/>
          <p:cNvCxnSpPr>
            <a:endCxn id="13" idx="1"/>
          </p:cNvCxnSpPr>
          <p:nvPr/>
        </p:nvCxnSpPr>
        <p:spPr>
          <a:xfrm rot="5400000" flipV="1">
            <a:off x="-482600" y="2535555"/>
            <a:ext cx="3302000" cy="132080"/>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Elbow Connector 28"/>
          <p:cNvCxnSpPr>
            <a:endCxn id="14" idx="1"/>
          </p:cNvCxnSpPr>
          <p:nvPr/>
        </p:nvCxnSpPr>
        <p:spPr>
          <a:xfrm rot="16200000" flipH="1">
            <a:off x="1179254" y="4550350"/>
            <a:ext cx="346910" cy="176211"/>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cxnSpLocks/>
            <a:stCxn id="13" idx="3"/>
            <a:endCxn id="6" idx="3"/>
          </p:cNvCxnSpPr>
          <p:nvPr/>
        </p:nvCxnSpPr>
        <p:spPr>
          <a:xfrm flipH="1" flipV="1">
            <a:off x="3720465" y="767080"/>
            <a:ext cx="2925445" cy="3485515"/>
          </a:xfrm>
          <a:prstGeom prst="bentConnector3">
            <a:avLst>
              <a:gd name="adj1" fmla="val -42468"/>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Elbow Connector 32"/>
          <p:cNvCxnSpPr>
            <a:endCxn id="16" idx="3"/>
          </p:cNvCxnSpPr>
          <p:nvPr/>
        </p:nvCxnSpPr>
        <p:spPr>
          <a:xfrm rot="5400000">
            <a:off x="8177889" y="5028227"/>
            <a:ext cx="1772483" cy="493080"/>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Elbow Connector 34"/>
          <p:cNvCxnSpPr>
            <a:endCxn id="15" idx="1"/>
          </p:cNvCxnSpPr>
          <p:nvPr/>
        </p:nvCxnSpPr>
        <p:spPr>
          <a:xfrm rot="16200000" flipH="1">
            <a:off x="1367531" y="5111372"/>
            <a:ext cx="361514" cy="157164"/>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sp>
        <p:nvSpPr>
          <p:cNvPr id="28" name="Text Box 15"/>
          <p:cNvSpPr txBox="1"/>
          <p:nvPr/>
        </p:nvSpPr>
        <p:spPr>
          <a:xfrm>
            <a:off x="847725" y="6363225"/>
            <a:ext cx="6647180" cy="369332"/>
          </a:xfrm>
          <a:prstGeom prst="rect">
            <a:avLst/>
          </a:prstGeom>
          <a:solidFill>
            <a:schemeClr val="accent2">
              <a:lumMod val="60000"/>
              <a:lumOff val="40000"/>
            </a:schemeClr>
          </a:solidFill>
          <a:ln>
            <a:solidFill>
              <a:schemeClr val="tx1"/>
            </a:solidFill>
          </a:ln>
        </p:spPr>
        <p:txBody>
          <a:bodyPr wrap="square" rtlCol="0">
            <a:spAutoFit/>
          </a:bodyPr>
          <a:lstStyle/>
          <a:p>
            <a:r>
              <a:rPr lang="en-US" altLang="en-GB" dirty="0">
                <a:solidFill>
                  <a:schemeClr val="tx1"/>
                </a:solidFill>
                <a:effectLst>
                  <a:outerShdw blurRad="50800" dist="38100" dir="5400000" algn="t" rotWithShape="0">
                    <a:prstClr val="black">
                      <a:alpha val="40000"/>
                    </a:prstClr>
                  </a:outerShdw>
                </a:effectLst>
              </a:rPr>
              <a:t>Model creation and Event Detection in </a:t>
            </a:r>
            <a:r>
              <a:rPr lang="en-US" altLang="en-GB" dirty="0">
                <a:effectLst>
                  <a:outerShdw blurRad="50800" dist="38100" dir="5400000" algn="t" rotWithShape="0">
                    <a:prstClr val="black">
                      <a:alpha val="40000"/>
                    </a:prstClr>
                  </a:outerShdw>
                </a:effectLst>
              </a:rPr>
              <a:t>Videos</a:t>
            </a:r>
            <a:endParaRPr lang="en-US" altLang="en-GB" dirty="0">
              <a:solidFill>
                <a:schemeClr val="tx1"/>
              </a:solidFill>
              <a:effectLst>
                <a:outerShdw blurRad="50800" dist="38100" dir="5400000" algn="t" rotWithShape="0">
                  <a:prstClr val="black">
                    <a:alpha val="40000"/>
                  </a:prstClr>
                </a:outerShdw>
              </a:effectLst>
            </a:endParaRPr>
          </a:p>
        </p:txBody>
      </p:sp>
      <p:cxnSp>
        <p:nvCxnSpPr>
          <p:cNvPr id="22" name="Straight Arrow Connector 21"/>
          <p:cNvCxnSpPr>
            <a:endCxn id="28" idx="1"/>
          </p:cNvCxnSpPr>
          <p:nvPr/>
        </p:nvCxnSpPr>
        <p:spPr>
          <a:xfrm>
            <a:off x="403412" y="6547891"/>
            <a:ext cx="44431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Elbow Connector 25">
            <a:extLst>
              <a:ext uri="{FF2B5EF4-FFF2-40B4-BE49-F238E27FC236}">
                <a16:creationId xmlns:a16="http://schemas.microsoft.com/office/drawing/2014/main" id="{31B01867-10A5-4DAA-BEE3-1CEC32159BC8}"/>
              </a:ext>
            </a:extLst>
          </p:cNvPr>
          <p:cNvCxnSpPr>
            <a:cxnSpLocks/>
            <a:stCxn id="16" idx="1"/>
          </p:cNvCxnSpPr>
          <p:nvPr/>
        </p:nvCxnSpPr>
        <p:spPr>
          <a:xfrm rot="10800000" flipV="1">
            <a:off x="867098" y="6161009"/>
            <a:ext cx="1303313" cy="290112"/>
          </a:xfrm>
          <a:prstGeom prst="bentConnector3">
            <a:avLst>
              <a:gd name="adj1" fmla="val 50000"/>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8" name="Elbow Connector 26">
            <a:extLst>
              <a:ext uri="{FF2B5EF4-FFF2-40B4-BE49-F238E27FC236}">
                <a16:creationId xmlns:a16="http://schemas.microsoft.com/office/drawing/2014/main" id="{1BEDD119-50F1-4085-9EC4-6DE435D34DE9}"/>
              </a:ext>
            </a:extLst>
          </p:cNvPr>
          <p:cNvCxnSpPr>
            <a:cxnSpLocks/>
          </p:cNvCxnSpPr>
          <p:nvPr/>
        </p:nvCxnSpPr>
        <p:spPr>
          <a:xfrm rot="16200000" flipH="1">
            <a:off x="-2245823" y="3438947"/>
            <a:ext cx="5774658" cy="443229"/>
          </a:xfrm>
          <a:prstGeom prst="bentConnector2">
            <a:avLst/>
          </a:prstGeom>
          <a:ln w="38100">
            <a:solidFill>
              <a:schemeClr val="tx2"/>
            </a:solidFill>
            <a:tailEnd type="triangl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Resources </a:t>
            </a:r>
          </a:p>
        </p:txBody>
      </p:sp>
      <p:graphicFrame>
        <p:nvGraphicFramePr>
          <p:cNvPr id="5" name="Table 4"/>
          <p:cNvGraphicFramePr>
            <a:graphicFrameLocks noGrp="1"/>
          </p:cNvGraphicFramePr>
          <p:nvPr>
            <p:extLst>
              <p:ext uri="{D42A27DB-BD31-4B8C-83A1-F6EECF244321}">
                <p14:modId xmlns:p14="http://schemas.microsoft.com/office/powerpoint/2010/main" val="3007986320"/>
              </p:ext>
            </p:extLst>
          </p:nvPr>
        </p:nvGraphicFramePr>
        <p:xfrm>
          <a:off x="381000" y="1143000"/>
          <a:ext cx="11166568" cy="3169920"/>
        </p:xfrm>
        <a:graphic>
          <a:graphicData uri="http://schemas.openxmlformats.org/drawingml/2006/table">
            <a:tbl>
              <a:tblPr firstRow="1" bandRow="1">
                <a:tableStyleId>{21E4AEA4-8DFA-4A89-87EB-49C32662AFE0}</a:tableStyleId>
              </a:tblPr>
              <a:tblGrid>
                <a:gridCol w="775456">
                  <a:extLst>
                    <a:ext uri="{9D8B030D-6E8A-4147-A177-3AD203B41FA5}">
                      <a16:colId xmlns:a16="http://schemas.microsoft.com/office/drawing/2014/main" val="20000"/>
                    </a:ext>
                  </a:extLst>
                </a:gridCol>
                <a:gridCol w="1318276">
                  <a:extLst>
                    <a:ext uri="{9D8B030D-6E8A-4147-A177-3AD203B41FA5}">
                      <a16:colId xmlns:a16="http://schemas.microsoft.com/office/drawing/2014/main" val="20001"/>
                    </a:ext>
                  </a:extLst>
                </a:gridCol>
                <a:gridCol w="1706003">
                  <a:extLst>
                    <a:ext uri="{9D8B030D-6E8A-4147-A177-3AD203B41FA5}">
                      <a16:colId xmlns:a16="http://schemas.microsoft.com/office/drawing/2014/main" val="20002"/>
                    </a:ext>
                  </a:extLst>
                </a:gridCol>
                <a:gridCol w="3179370">
                  <a:extLst>
                    <a:ext uri="{9D8B030D-6E8A-4147-A177-3AD203B41FA5}">
                      <a16:colId xmlns:a16="http://schemas.microsoft.com/office/drawing/2014/main" val="20003"/>
                    </a:ext>
                  </a:extLst>
                </a:gridCol>
                <a:gridCol w="4187463">
                  <a:extLst>
                    <a:ext uri="{9D8B030D-6E8A-4147-A177-3AD203B41FA5}">
                      <a16:colId xmlns:a16="http://schemas.microsoft.com/office/drawing/2014/main" val="20004"/>
                    </a:ext>
                  </a:extLst>
                </a:gridCol>
              </a:tblGrid>
              <a:tr h="52754">
                <a:tc>
                  <a:txBody>
                    <a:bodyPr/>
                    <a:lstStyle/>
                    <a:p>
                      <a:pPr marL="0" marR="0" algn="ctr">
                        <a:spcBef>
                          <a:spcPts val="0"/>
                        </a:spcBef>
                        <a:spcAft>
                          <a:spcPts val="0"/>
                        </a:spcAft>
                      </a:pPr>
                      <a:r>
                        <a:rPr lang="en-US" sz="1600" dirty="0" err="1">
                          <a:effectLst/>
                        </a:rPr>
                        <a:t>Sr</a:t>
                      </a:r>
                      <a:r>
                        <a:rPr lang="en-US" sz="1600" dirty="0">
                          <a:effectLst/>
                        </a:rPr>
                        <a:t> No</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dirty="0">
                          <a:effectLst/>
                        </a:rPr>
                        <a:t>Phase</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 Type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Resource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lgn="ctr">
                        <a:spcBef>
                          <a:spcPts val="0"/>
                        </a:spcBef>
                        <a:spcAft>
                          <a:spcPts val="0"/>
                        </a:spcAft>
                      </a:pPr>
                      <a:r>
                        <a:rPr lang="en-US" sz="1600">
                          <a:effectLst/>
                        </a:rPr>
                        <a:t>Versions  if Applicable</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0"/>
                  </a:ext>
                </a:extLst>
              </a:tr>
              <a:tr h="52754">
                <a:tc>
                  <a:txBody>
                    <a:bodyPr/>
                    <a:lstStyle/>
                    <a:p>
                      <a:pPr marL="0" marR="0" algn="ctr">
                        <a:spcBef>
                          <a:spcPts val="0"/>
                        </a:spcBef>
                        <a:spcAft>
                          <a:spcPts val="0"/>
                        </a:spcAft>
                      </a:pPr>
                      <a:r>
                        <a:rPr lang="en-US" sz="1600">
                          <a:effectLst/>
                        </a:rPr>
                        <a:t>1</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People</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Mentor, Faculty, TA</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 </a:t>
                      </a:r>
                      <a:endParaRPr lang="en-US" sz="160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1"/>
                  </a:ext>
                </a:extLst>
              </a:tr>
              <a:tr h="105508">
                <a:tc>
                  <a:txBody>
                    <a:bodyPr/>
                    <a:lstStyle/>
                    <a:p>
                      <a:pPr marL="0" marR="0" algn="ctr">
                        <a:spcBef>
                          <a:spcPts val="0"/>
                        </a:spcBef>
                        <a:spcAft>
                          <a:spcPts val="0"/>
                        </a:spcAft>
                      </a:pPr>
                      <a:r>
                        <a:rPr lang="en-US" sz="1600">
                          <a:effectLst/>
                        </a:rPr>
                        <a:t>2</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All</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effectLst/>
                        </a:rPr>
                        <a:t>Hardware /</a:t>
                      </a:r>
                      <a:r>
                        <a:rPr lang="en-US" sz="1600" baseline="0" dirty="0">
                          <a:effectLst/>
                        </a:rPr>
                        <a:t> </a:t>
                      </a:r>
                      <a:r>
                        <a:rPr lang="en-US" sz="1600" dirty="0">
                          <a:effectLst/>
                        </a:rPr>
                        <a:t>Laptop</a:t>
                      </a:r>
                    </a:p>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lnB w="12700" cmpd="sng">
                      <a:noFill/>
                    </a:lnB>
                  </a:tcPr>
                </a:tc>
                <a:tc>
                  <a:txBody>
                    <a:bodyPr/>
                    <a:lstStyle/>
                    <a:p>
                      <a:pPr marL="0" marR="0">
                        <a:spcBef>
                          <a:spcPts val="0"/>
                        </a:spcBef>
                        <a:spcAft>
                          <a:spcPts val="0"/>
                        </a:spcAft>
                      </a:pPr>
                      <a:r>
                        <a:rPr lang="en-US" sz="1600" dirty="0">
                          <a:effectLst/>
                        </a:rPr>
                        <a:t>16GB RAM, Windows 10, Intel Core i7 </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2"/>
                  </a:ext>
                </a:extLst>
              </a:tr>
              <a:tr h="896815">
                <a:tc>
                  <a:txBody>
                    <a:bodyPr/>
                    <a:lstStyle/>
                    <a:p>
                      <a:pPr marL="0" marR="0" algn="ctr">
                        <a:spcBef>
                          <a:spcPts val="0"/>
                        </a:spcBef>
                        <a:spcAft>
                          <a:spcPts val="0"/>
                        </a:spcAft>
                      </a:pPr>
                      <a:r>
                        <a:rPr lang="en-US" sz="1600">
                          <a:effectLst/>
                        </a:rPr>
                        <a:t>3</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All</a:t>
                      </a:r>
                      <a:endParaRPr lang="en-US" sz="1600" dirty="0">
                        <a:effectLst/>
                        <a:latin typeface="Times New Roman" panose="02020603050405020304" pitchFamily="18" charset="0"/>
                        <a:ea typeface="Times New Roman" panose="02020603050405020304" pitchFamily="18" charset="0"/>
                      </a:endParaRPr>
                    </a:p>
                  </a:txBody>
                  <a:tcPr marL="54392" marR="54392" marT="0" marB="0">
                    <a:lnR w="12700" cmpd="sng">
                      <a:noFill/>
                    </a:lnR>
                  </a:tcPr>
                </a:tc>
                <a:tc>
                  <a:txBody>
                    <a:bodyPr/>
                    <a:lstStyle/>
                    <a:p>
                      <a:pPr marL="0" marR="0">
                        <a:spcBef>
                          <a:spcPts val="0"/>
                        </a:spcBef>
                        <a:spcAft>
                          <a:spcPts val="0"/>
                        </a:spcAft>
                      </a:pPr>
                      <a:r>
                        <a:rPr lang="en-US" sz="1600" dirty="0">
                          <a:solidFill>
                            <a:schemeClr val="tx1"/>
                          </a:solidFill>
                          <a:effectLst/>
                        </a:rPr>
                        <a:t>Software</a:t>
                      </a:r>
                      <a:endParaRPr lang="en-US" sz="1600" dirty="0">
                        <a:solidFill>
                          <a:schemeClr val="tx1"/>
                        </a:solidFill>
                        <a:effectLst/>
                        <a:latin typeface="Times New Roman" panose="02020603050405020304" pitchFamily="18" charset="0"/>
                        <a:ea typeface="Times New Roman" panose="02020603050405020304" pitchFamily="18" charset="0"/>
                      </a:endParaRPr>
                    </a:p>
                  </a:txBody>
                  <a:tcPr marL="54392" marR="54392"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2">
                        <a:lumMod val="20000"/>
                        <a:lumOff val="80000"/>
                      </a:schemeClr>
                    </a:solidFill>
                  </a:tcPr>
                </a:tc>
                <a:tc>
                  <a:txBody>
                    <a:bodyPr/>
                    <a:lstStyle/>
                    <a:p>
                      <a:pPr marL="0" marR="0">
                        <a:spcBef>
                          <a:spcPts val="0"/>
                        </a:spcBef>
                        <a:spcAft>
                          <a:spcPts val="0"/>
                        </a:spcAft>
                      </a:pPr>
                      <a:r>
                        <a:rPr lang="en-US" sz="1600" dirty="0">
                          <a:effectLst/>
                        </a:rPr>
                        <a:t>Jupyter Notebook</a:t>
                      </a:r>
                    </a:p>
                    <a:p>
                      <a:pPr marL="0" marR="0">
                        <a:spcBef>
                          <a:spcPts val="0"/>
                        </a:spcBef>
                        <a:spcAft>
                          <a:spcPts val="0"/>
                        </a:spcAft>
                      </a:pPr>
                      <a:r>
                        <a:rPr lang="en-US" sz="1600" dirty="0">
                          <a:effectLst/>
                        </a:rPr>
                        <a:t>Anaconda</a:t>
                      </a:r>
                    </a:p>
                    <a:p>
                      <a:pPr marL="0" marR="0">
                        <a:spcBef>
                          <a:spcPts val="0"/>
                        </a:spcBef>
                        <a:spcAft>
                          <a:spcPts val="0"/>
                        </a:spcAft>
                      </a:pPr>
                      <a:r>
                        <a:rPr lang="en-US" sz="1600" dirty="0">
                          <a:effectLst/>
                        </a:rPr>
                        <a:t>Python</a:t>
                      </a:r>
                    </a:p>
                    <a:p>
                      <a:pPr marL="0" marR="0">
                        <a:spcBef>
                          <a:spcPts val="0"/>
                        </a:spcBef>
                        <a:spcAft>
                          <a:spcPts val="0"/>
                        </a:spcAft>
                      </a:pPr>
                      <a:r>
                        <a:rPr lang="en-US" sz="1600" dirty="0">
                          <a:effectLst/>
                        </a:rPr>
                        <a:t>CV2</a:t>
                      </a:r>
                    </a:p>
                  </a:txBody>
                  <a:tcPr marL="54392" marR="54392" marT="0" marB="0">
                    <a:lnL w="12700" cmpd="sng">
                      <a:noFill/>
                    </a:lnL>
                  </a:tcPr>
                </a:tc>
                <a:tc>
                  <a:txBody>
                    <a:bodyPr/>
                    <a:lstStyle/>
                    <a:p>
                      <a:pPr marL="0" marR="0">
                        <a:spcBef>
                          <a:spcPts val="0"/>
                        </a:spcBef>
                        <a:spcAft>
                          <a:spcPts val="0"/>
                        </a:spcAft>
                      </a:pPr>
                      <a:r>
                        <a:rPr lang="en-US" sz="1600" dirty="0">
                          <a:effectLst/>
                        </a:rPr>
                        <a:t>6.1.4</a:t>
                      </a:r>
                    </a:p>
                    <a:p>
                      <a:pPr marL="0" marR="0">
                        <a:spcBef>
                          <a:spcPts val="0"/>
                        </a:spcBef>
                        <a:spcAft>
                          <a:spcPts val="0"/>
                        </a:spcAft>
                      </a:pPr>
                      <a:r>
                        <a:rPr lang="en-US" sz="1600" dirty="0">
                          <a:effectLst/>
                        </a:rPr>
                        <a:t>4.8.3</a:t>
                      </a:r>
                    </a:p>
                    <a:p>
                      <a:pPr marL="0" marR="0">
                        <a:spcBef>
                          <a:spcPts val="0"/>
                        </a:spcBef>
                        <a:spcAft>
                          <a:spcPts val="0"/>
                        </a:spcAft>
                      </a:pPr>
                      <a:r>
                        <a:rPr lang="en-US" sz="1600" dirty="0">
                          <a:effectLst/>
                        </a:rPr>
                        <a:t>3.8.5</a:t>
                      </a:r>
                    </a:p>
                    <a:p>
                      <a:pPr marL="0" marR="0">
                        <a:spcBef>
                          <a:spcPts val="0"/>
                        </a:spcBef>
                        <a:spcAft>
                          <a:spcPts val="0"/>
                        </a:spcAft>
                      </a:pPr>
                      <a:r>
                        <a:rPr lang="en-IN" sz="1600" dirty="0"/>
                        <a:t>4.3.0</a:t>
                      </a:r>
                      <a:endParaRPr lang="en-US" sz="1600" dirty="0">
                        <a:effectLst/>
                      </a:endParaRPr>
                    </a:p>
                  </a:txBody>
                  <a:tcPr marL="54392" marR="54392" marT="0" marB="0"/>
                </a:tc>
                <a:extLst>
                  <a:ext uri="{0D108BD9-81ED-4DB2-BD59-A6C34878D82A}">
                    <a16:rowId xmlns:a16="http://schemas.microsoft.com/office/drawing/2014/main" val="10003"/>
                  </a:ext>
                </a:extLst>
              </a:tr>
              <a:tr h="105508">
                <a:tc>
                  <a:txBody>
                    <a:bodyPr/>
                    <a:lstStyle/>
                    <a:p>
                      <a:pPr marL="0" marR="0" algn="ctr">
                        <a:spcBef>
                          <a:spcPts val="0"/>
                        </a:spcBef>
                        <a:spcAft>
                          <a:spcPts val="0"/>
                        </a:spcAft>
                      </a:pPr>
                      <a:r>
                        <a:rPr lang="en-US" sz="1600">
                          <a:effectLst/>
                        </a:rPr>
                        <a:t>4</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a:effectLst/>
                        </a:rPr>
                        <a:t>Collaboration</a:t>
                      </a: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Software</a:t>
                      </a:r>
                      <a:endParaRPr lang="en-US" sz="1600" dirty="0">
                        <a:effectLst/>
                        <a:latin typeface="Times New Roman" panose="02020603050405020304" pitchFamily="18" charset="0"/>
                        <a:ea typeface="Times New Roman" panose="02020603050405020304" pitchFamily="18" charset="0"/>
                      </a:endParaRPr>
                    </a:p>
                  </a:txBody>
                  <a:tcPr marL="54392" marR="54392" marT="0" marB="0">
                    <a:lnT w="12700" cmpd="sng">
                      <a:noFill/>
                    </a:lnT>
                  </a:tcPr>
                </a:tc>
                <a:tc>
                  <a:txBody>
                    <a:bodyPr/>
                    <a:lstStyle/>
                    <a:p>
                      <a:pPr marL="0" marR="0">
                        <a:spcBef>
                          <a:spcPts val="0"/>
                        </a:spcBef>
                        <a:spcAft>
                          <a:spcPts val="0"/>
                        </a:spcAft>
                      </a:pPr>
                      <a:r>
                        <a:rPr lang="en-US" sz="1600" dirty="0">
                          <a:effectLst/>
                        </a:rPr>
                        <a:t>Google Meet</a:t>
                      </a:r>
                    </a:p>
                    <a:p>
                      <a:pPr marL="0" marR="0">
                        <a:spcBef>
                          <a:spcPts val="0"/>
                        </a:spcBef>
                        <a:spcAft>
                          <a:spcPts val="0"/>
                        </a:spcAft>
                      </a:pPr>
                      <a:r>
                        <a:rPr lang="en-US" sz="1600" dirty="0">
                          <a:effectLst/>
                        </a:rPr>
                        <a:t>GitHub repository creation</a:t>
                      </a:r>
                    </a:p>
                    <a:p>
                      <a:pPr marL="0" marR="0">
                        <a:spcBef>
                          <a:spcPts val="0"/>
                        </a:spcBef>
                        <a:spcAft>
                          <a:spcPts val="0"/>
                        </a:spcAft>
                      </a:pPr>
                      <a:r>
                        <a:rPr lang="en-US" sz="1600" dirty="0">
                          <a:effectLst/>
                        </a:rPr>
                        <a:t>WhatsApp</a:t>
                      </a:r>
                    </a:p>
                    <a:p>
                      <a:pPr marL="0" marR="0">
                        <a:spcBef>
                          <a:spcPts val="0"/>
                        </a:spcBef>
                        <a:spcAft>
                          <a:spcPts val="0"/>
                        </a:spcAft>
                      </a:pPr>
                      <a:r>
                        <a:rPr lang="en-US" sz="1600" dirty="0">
                          <a:effectLst/>
                        </a:rPr>
                        <a:t>Google Colab</a:t>
                      </a: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p>
                    <a:p>
                      <a:pPr marL="0" marR="0">
                        <a:spcBef>
                          <a:spcPts val="0"/>
                        </a:spcBef>
                        <a:spcAft>
                          <a:spcPts val="0"/>
                        </a:spcAft>
                      </a:pPr>
                      <a:r>
                        <a:rPr lang="en-US" sz="1600" dirty="0">
                          <a:hlinkClick r:id="rId2"/>
                        </a:rPr>
                        <a:t>https://github.com/eiensatya7/cap4_group7_va</a:t>
                      </a:r>
                      <a:endParaRPr lang="en-US" sz="1600" dirty="0"/>
                    </a:p>
                    <a:p>
                      <a:pPr marL="0" marR="0">
                        <a:spcBef>
                          <a:spcPts val="0"/>
                        </a:spcBef>
                        <a:spcAft>
                          <a:spcPts val="0"/>
                        </a:spcAft>
                      </a:pPr>
                      <a:endParaRPr lang="en-US" sz="1600" dirty="0">
                        <a:effectLst/>
                        <a:hlinkClick r:id="rId3"/>
                      </a:endParaRPr>
                    </a:p>
                    <a:p>
                      <a:pPr marL="0" marR="0">
                        <a:spcBef>
                          <a:spcPts val="0"/>
                        </a:spcBef>
                        <a:spcAft>
                          <a:spcPts val="0"/>
                        </a:spcAft>
                      </a:pPr>
                      <a:r>
                        <a:rPr lang="en-US" sz="1600" u="sng" dirty="0">
                          <a:effectLst/>
                          <a:hlinkClick r:id="rId3"/>
                        </a:rPr>
                        <a:t>https://colab.research.google.com/notebooks</a:t>
                      </a:r>
                      <a:endParaRPr lang="en-US" sz="1600" u="sng"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4"/>
                  </a:ext>
                </a:extLst>
              </a:tr>
              <a:tr h="158262">
                <a:tc>
                  <a:txBody>
                    <a:bodyPr/>
                    <a:lstStyle/>
                    <a:p>
                      <a:pPr marL="0" marR="0" algn="ctr">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endParaRPr lang="en-US" sz="1600" dirty="0">
                        <a:effectLst/>
                        <a:latin typeface="Times New Roman" panose="02020603050405020304" pitchFamily="18" charset="0"/>
                        <a:ea typeface="Times New Roman" panose="02020603050405020304" pitchFamily="18" charset="0"/>
                      </a:endParaRPr>
                    </a:p>
                  </a:txBody>
                  <a:tcPr marL="54392" marR="54392" marT="0" marB="0"/>
                </a:tc>
                <a:tc>
                  <a:txBody>
                    <a:bodyPr/>
                    <a:lstStyle/>
                    <a:p>
                      <a:pPr marL="0" marR="0">
                        <a:spcBef>
                          <a:spcPts val="0"/>
                        </a:spcBef>
                        <a:spcAft>
                          <a:spcPts val="0"/>
                        </a:spcAft>
                      </a:pPr>
                      <a:r>
                        <a:rPr lang="en-US" sz="1600" dirty="0">
                          <a:effectLst/>
                        </a:rPr>
                        <a:t> </a:t>
                      </a:r>
                      <a:endParaRPr lang="en-US" sz="1600" dirty="0">
                        <a:effectLst/>
                        <a:latin typeface="Times New Roman" panose="02020603050405020304" pitchFamily="18" charset="0"/>
                        <a:ea typeface="Times New Roman" panose="02020603050405020304" pitchFamily="18" charset="0"/>
                      </a:endParaRPr>
                    </a:p>
                  </a:txBody>
                  <a:tcPr marL="54392" marR="54392" marT="0" marB="0"/>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0445891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D4FBAB1-AF82-4D16-A398-83DA7116CC22}"/>
              </a:ext>
            </a:extLst>
          </p:cNvPr>
          <p:cNvSpPr>
            <a:spLocks noGrp="1"/>
          </p:cNvSpPr>
          <p:nvPr>
            <p:ph type="body" idx="1"/>
          </p:nvPr>
        </p:nvSpPr>
        <p:spPr>
          <a:xfrm>
            <a:off x="831850" y="1600201"/>
            <a:ext cx="10515600" cy="3200399"/>
          </a:xfrm>
        </p:spPr>
        <p:txBody>
          <a:bodyPr>
            <a:normAutofit/>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sz="5400" b="1">
                <a:solidFill>
                  <a:schemeClr val="tx1"/>
                </a:solidFill>
                <a:latin typeface="Fugaz One" pitchFamily="2" charset="0"/>
              </a:rPr>
              <a:t>Python Code </a:t>
            </a:r>
            <a:r>
              <a:rPr lang="en-US" sz="5400" b="1" dirty="0">
                <a:solidFill>
                  <a:schemeClr val="tx1"/>
                </a:solidFill>
                <a:latin typeface="Fugaz One" pitchFamily="2" charset="0"/>
              </a:rPr>
              <a:t>Explanation</a:t>
            </a:r>
          </a:p>
        </p:txBody>
      </p:sp>
    </p:spTree>
    <p:extLst>
      <p:ext uri="{BB962C8B-B14F-4D97-AF65-F5344CB8AC3E}">
        <p14:creationId xmlns:p14="http://schemas.microsoft.com/office/powerpoint/2010/main" val="3102550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D4FBAB1-AF82-4D16-A398-83DA7116CC22}"/>
              </a:ext>
            </a:extLst>
          </p:cNvPr>
          <p:cNvSpPr>
            <a:spLocks noGrp="1"/>
          </p:cNvSpPr>
          <p:nvPr>
            <p:ph type="body" idx="1"/>
          </p:nvPr>
        </p:nvSpPr>
        <p:spPr>
          <a:xfrm>
            <a:off x="831850" y="1600201"/>
            <a:ext cx="10515600" cy="3200399"/>
          </a:xfrm>
        </p:spPr>
        <p:txBody>
          <a:bodyPr>
            <a:normAutofit/>
          </a:bodyPr>
          <a:lstStyle/>
          <a:p>
            <a:pPr marL="0" indent="0" algn="ctr">
              <a:buNone/>
            </a:pPr>
            <a:endParaRPr lang="en-US" dirty="0"/>
          </a:p>
          <a:p>
            <a:pPr marL="0" indent="0" algn="ctr">
              <a:buNone/>
            </a:pPr>
            <a:endParaRPr lang="en-US" dirty="0"/>
          </a:p>
          <a:p>
            <a:pPr marL="0" indent="0" algn="ctr">
              <a:buNone/>
            </a:pPr>
            <a:endParaRPr lang="en-US" dirty="0"/>
          </a:p>
          <a:p>
            <a:pPr marL="0" indent="0" algn="ctr">
              <a:buNone/>
            </a:pPr>
            <a:r>
              <a:rPr lang="en-US" sz="5400" b="1" dirty="0">
                <a:solidFill>
                  <a:schemeClr val="tx1"/>
                </a:solidFill>
                <a:latin typeface="Fugaz One" pitchFamily="2" charset="0"/>
              </a:rPr>
              <a:t>THANK YOU </a:t>
            </a:r>
          </a:p>
        </p:txBody>
      </p:sp>
    </p:spTree>
    <p:extLst>
      <p:ext uri="{BB962C8B-B14F-4D97-AF65-F5344CB8AC3E}">
        <p14:creationId xmlns:p14="http://schemas.microsoft.com/office/powerpoint/2010/main" val="3996916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9" name="Rectangle 8"/>
          <p:cNvSpPr/>
          <p:nvPr/>
        </p:nvSpPr>
        <p:spPr>
          <a:xfrm>
            <a:off x="877150" y="1769402"/>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0" name="Rectangle 9"/>
          <p:cNvSpPr/>
          <p:nvPr/>
        </p:nvSpPr>
        <p:spPr>
          <a:xfrm>
            <a:off x="846809" y="2283874"/>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2" name="Rectangle 11"/>
          <p:cNvSpPr/>
          <p:nvPr/>
        </p:nvSpPr>
        <p:spPr>
          <a:xfrm>
            <a:off x="877152" y="2859441"/>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9" name="Rectangle 18"/>
          <p:cNvSpPr/>
          <p:nvPr/>
        </p:nvSpPr>
        <p:spPr>
          <a:xfrm>
            <a:off x="877151" y="3380307"/>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20" name="Group 19"/>
          <p:cNvGrpSpPr/>
          <p:nvPr/>
        </p:nvGrpSpPr>
        <p:grpSpPr>
          <a:xfrm>
            <a:off x="1447800" y="1665455"/>
            <a:ext cx="4038600" cy="409704"/>
            <a:chOff x="3634765" y="904105"/>
            <a:chExt cx="2225096" cy="409704"/>
          </a:xfrm>
        </p:grpSpPr>
        <p:sp>
          <p:nvSpPr>
            <p:cNvPr id="51" name="Rectangle 50"/>
            <p:cNvSpPr/>
            <p:nvPr/>
          </p:nvSpPr>
          <p:spPr>
            <a:xfrm>
              <a:off x="3634765" y="904105"/>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2" name="Rectangle 51"/>
            <p:cNvSpPr/>
            <p:nvPr/>
          </p:nvSpPr>
          <p:spPr>
            <a:xfrm>
              <a:off x="3634765" y="904105"/>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Problem Statement	</a:t>
              </a:r>
            </a:p>
          </p:txBody>
        </p:sp>
      </p:grpSp>
      <p:grpSp>
        <p:nvGrpSpPr>
          <p:cNvPr id="21" name="Group 20"/>
          <p:cNvGrpSpPr/>
          <p:nvPr/>
        </p:nvGrpSpPr>
        <p:grpSpPr>
          <a:xfrm>
            <a:off x="1447800" y="2075159"/>
            <a:ext cx="6858000" cy="540976"/>
            <a:chOff x="3634765" y="1313809"/>
            <a:chExt cx="2225096" cy="409704"/>
          </a:xfrm>
        </p:grpSpPr>
        <p:sp>
          <p:nvSpPr>
            <p:cNvPr id="49" name="Rectangle 48"/>
            <p:cNvSpPr/>
            <p:nvPr/>
          </p:nvSpPr>
          <p:spPr>
            <a:xfrm>
              <a:off x="3634765" y="1313809"/>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0" name="Rectangle 49"/>
            <p:cNvSpPr/>
            <p:nvPr/>
          </p:nvSpPr>
          <p:spPr>
            <a:xfrm>
              <a:off x="3634765" y="1313809"/>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Business Benefits and applications</a:t>
              </a:r>
            </a:p>
          </p:txBody>
        </p:sp>
      </p:grpSp>
      <p:grpSp>
        <p:nvGrpSpPr>
          <p:cNvPr id="22" name="Group 21"/>
          <p:cNvGrpSpPr/>
          <p:nvPr/>
        </p:nvGrpSpPr>
        <p:grpSpPr>
          <a:xfrm>
            <a:off x="1447800" y="1152237"/>
            <a:ext cx="6553200" cy="2810163"/>
            <a:chOff x="3634765" y="-12369264"/>
            <a:chExt cx="2225096" cy="14502481"/>
          </a:xfrm>
        </p:grpSpPr>
        <p:sp>
          <p:nvSpPr>
            <p:cNvPr id="47" name="Rectangle 46"/>
            <p:cNvSpPr/>
            <p:nvPr/>
          </p:nvSpPr>
          <p:spPr>
            <a:xfrm>
              <a:off x="3634765" y="1723513"/>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8" name="Rectangle 47"/>
            <p:cNvSpPr/>
            <p:nvPr/>
          </p:nvSpPr>
          <p:spPr>
            <a:xfrm>
              <a:off x="3634765" y="-12369264"/>
              <a:ext cx="2225096" cy="137112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a:t>Objective</a:t>
              </a:r>
              <a:endParaRPr lang="en-US" sz="2400" b="1" kern="1200" dirty="0"/>
            </a:p>
          </p:txBody>
        </p:sp>
      </p:grpSp>
      <p:sp>
        <p:nvSpPr>
          <p:cNvPr id="45" name="Rectangle 44"/>
          <p:cNvSpPr/>
          <p:nvPr/>
        </p:nvSpPr>
        <p:spPr>
          <a:xfrm>
            <a:off x="1447800" y="2894567"/>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pSp>
        <p:nvGrpSpPr>
          <p:cNvPr id="24" name="Group 23"/>
          <p:cNvGrpSpPr/>
          <p:nvPr/>
        </p:nvGrpSpPr>
        <p:grpSpPr>
          <a:xfrm>
            <a:off x="1447800" y="3290435"/>
            <a:ext cx="5791200" cy="409704"/>
            <a:chOff x="1531537" y="2542921"/>
            <a:chExt cx="4328324" cy="409704"/>
          </a:xfrm>
        </p:grpSpPr>
        <p:sp>
          <p:nvSpPr>
            <p:cNvPr id="43" name="Rectangle 42"/>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4" name="Rectangle 43"/>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a:t>Project Activity</a:t>
              </a:r>
              <a:r>
                <a:rPr lang="en-US" sz="2400" b="1" kern="1200" dirty="0"/>
                <a:t>	</a:t>
              </a:r>
            </a:p>
          </p:txBody>
        </p:sp>
      </p:grpSp>
      <p:grpSp>
        <p:nvGrpSpPr>
          <p:cNvPr id="25" name="Group 24"/>
          <p:cNvGrpSpPr/>
          <p:nvPr/>
        </p:nvGrpSpPr>
        <p:grpSpPr>
          <a:xfrm>
            <a:off x="1325962" y="2782641"/>
            <a:ext cx="4572000" cy="837615"/>
            <a:chOff x="3634765" y="2134250"/>
            <a:chExt cx="2225096" cy="1228080"/>
          </a:xfrm>
        </p:grpSpPr>
        <p:sp>
          <p:nvSpPr>
            <p:cNvPr id="41" name="Rectangle 40"/>
            <p:cNvSpPr/>
            <p:nvPr/>
          </p:nvSpPr>
          <p:spPr>
            <a:xfrm>
              <a:off x="3634765" y="295262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42" name="Rectangle 41"/>
            <p:cNvSpPr/>
            <p:nvPr/>
          </p:nvSpPr>
          <p:spPr>
            <a:xfrm>
              <a:off x="3634765" y="2134250"/>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r>
                <a:rPr lang="en-IN" sz="2400" b="1" dirty="0"/>
                <a:t>  Detailed Plan of Work </a:t>
              </a:r>
            </a:p>
          </p:txBody>
        </p:sp>
      </p:grpSp>
      <p:sp>
        <p:nvSpPr>
          <p:cNvPr id="39" name="Rectangle 38"/>
          <p:cNvSpPr/>
          <p:nvPr/>
        </p:nvSpPr>
        <p:spPr>
          <a:xfrm>
            <a:off x="1447800" y="3898989"/>
            <a:ext cx="9144000" cy="1752633"/>
          </a:xfrm>
          <a:prstGeom prst="rect">
            <a:avLst/>
          </a:prstGeom>
          <a:ln>
            <a:solidFill>
              <a:srgbClr val="1C1573"/>
            </a:solidFill>
          </a:ln>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pPr marL="1200150" lvl="2" indent="-285750">
              <a:buFont typeface="Arial" panose="020B0604020202020204" pitchFamily="34" charset="0"/>
              <a:buChar char="•"/>
            </a:pPr>
            <a:r>
              <a:rPr lang="en-US" b="1" dirty="0"/>
              <a:t>You tube video download and feature extraction in frames and understanding concepts and folder configuration</a:t>
            </a:r>
          </a:p>
          <a:p>
            <a:pPr marL="1200150" lvl="2" indent="-285750">
              <a:buFont typeface="Arial" panose="020B0604020202020204" pitchFamily="34" charset="0"/>
              <a:buChar char="•"/>
            </a:pPr>
            <a:endParaRPr lang="en-US" b="1" dirty="0"/>
          </a:p>
          <a:p>
            <a:pPr marL="1200150" lvl="2" indent="-285750">
              <a:buFont typeface="Arial" panose="020B0604020202020204" pitchFamily="34" charset="0"/>
              <a:buChar char="•"/>
            </a:pPr>
            <a:endParaRPr lang="en-US" b="1" dirty="0"/>
          </a:p>
          <a:p>
            <a:pPr marL="1200150" lvl="2" indent="-285750">
              <a:buFont typeface="Arial" panose="020B0604020202020204" pitchFamily="34" charset="0"/>
              <a:buChar char="•"/>
            </a:pPr>
            <a:endParaRPr lang="en-US" b="1" dirty="0"/>
          </a:p>
        </p:txBody>
      </p:sp>
      <p:sp>
        <p:nvSpPr>
          <p:cNvPr id="35" name="Rectangle 34"/>
          <p:cNvSpPr/>
          <p:nvPr/>
        </p:nvSpPr>
        <p:spPr>
          <a:xfrm>
            <a:off x="1447800" y="5041177"/>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grpSp>
        <p:nvGrpSpPr>
          <p:cNvPr id="30" name="Group 29"/>
          <p:cNvGrpSpPr/>
          <p:nvPr/>
        </p:nvGrpSpPr>
        <p:grpSpPr>
          <a:xfrm>
            <a:off x="1447800" y="5762496"/>
            <a:ext cx="6477000" cy="409704"/>
            <a:chOff x="3634765" y="5001146"/>
            <a:chExt cx="2225096" cy="409704"/>
          </a:xfrm>
        </p:grpSpPr>
        <p:sp>
          <p:nvSpPr>
            <p:cNvPr id="31" name="Rectangle 30"/>
            <p:cNvSpPr/>
            <p:nvPr/>
          </p:nvSpPr>
          <p:spPr>
            <a:xfrm>
              <a:off x="3634765" y="5001146"/>
              <a:ext cx="2225096"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2" name="Rectangle 31"/>
            <p:cNvSpPr/>
            <p:nvPr/>
          </p:nvSpPr>
          <p:spPr>
            <a:xfrm>
              <a:off x="3634765" y="5001146"/>
              <a:ext cx="2225096"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algn="l" defTabSz="622300">
                <a:lnSpc>
                  <a:spcPct val="90000"/>
                </a:lnSpc>
                <a:spcBef>
                  <a:spcPct val="0"/>
                </a:spcBef>
                <a:spcAft>
                  <a:spcPct val="35000"/>
                </a:spcAft>
              </a:pPr>
              <a:r>
                <a:rPr lang="en-US" sz="2400" b="1" kern="1200" dirty="0"/>
                <a:t>	</a:t>
              </a:r>
            </a:p>
          </p:txBody>
        </p:sp>
      </p:grpSp>
      <p:sp>
        <p:nvSpPr>
          <p:cNvPr id="38" name="Rectangle 37">
            <a:extLst>
              <a:ext uri="{FF2B5EF4-FFF2-40B4-BE49-F238E27FC236}">
                <a16:creationId xmlns:a16="http://schemas.microsoft.com/office/drawing/2014/main" id="{4F962DA5-BE0E-41B5-A390-BAE985E1AE4C}"/>
              </a:ext>
            </a:extLst>
          </p:cNvPr>
          <p:cNvSpPr/>
          <p:nvPr/>
        </p:nvSpPr>
        <p:spPr>
          <a:xfrm>
            <a:off x="877152" y="1236855"/>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33" name="TextBox 32">
            <a:extLst>
              <a:ext uri="{FF2B5EF4-FFF2-40B4-BE49-F238E27FC236}">
                <a16:creationId xmlns:a16="http://schemas.microsoft.com/office/drawing/2014/main" id="{8BB64757-A52C-4017-B295-95141D1B98A7}"/>
              </a:ext>
            </a:extLst>
          </p:cNvPr>
          <p:cNvSpPr txBox="1"/>
          <p:nvPr/>
        </p:nvSpPr>
        <p:spPr>
          <a:xfrm>
            <a:off x="1447800" y="4571146"/>
            <a:ext cx="46482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Video to frame extraction</a:t>
            </a:r>
          </a:p>
        </p:txBody>
      </p:sp>
      <p:sp>
        <p:nvSpPr>
          <p:cNvPr id="34" name="TextBox 33">
            <a:extLst>
              <a:ext uri="{FF2B5EF4-FFF2-40B4-BE49-F238E27FC236}">
                <a16:creationId xmlns:a16="http://schemas.microsoft.com/office/drawing/2014/main" id="{021B7541-486E-4FAE-A45F-F2D1F6A104C3}"/>
              </a:ext>
            </a:extLst>
          </p:cNvPr>
          <p:cNvSpPr txBox="1"/>
          <p:nvPr/>
        </p:nvSpPr>
        <p:spPr>
          <a:xfrm>
            <a:off x="1447800" y="4887132"/>
            <a:ext cx="87122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Frame extraction  and saving output files</a:t>
            </a:r>
          </a:p>
        </p:txBody>
      </p:sp>
      <p:sp>
        <p:nvSpPr>
          <p:cNvPr id="36" name="TextBox 35">
            <a:extLst>
              <a:ext uri="{FF2B5EF4-FFF2-40B4-BE49-F238E27FC236}">
                <a16:creationId xmlns:a16="http://schemas.microsoft.com/office/drawing/2014/main" id="{81A8CD92-4D0A-450F-9153-43C25A1B24F0}"/>
              </a:ext>
            </a:extLst>
          </p:cNvPr>
          <p:cNvSpPr txBox="1"/>
          <p:nvPr/>
        </p:nvSpPr>
        <p:spPr>
          <a:xfrm>
            <a:off x="1447800" y="5282290"/>
            <a:ext cx="9067800" cy="369332"/>
          </a:xfrm>
          <a:prstGeom prst="rect">
            <a:avLst/>
          </a:prstGeom>
          <a:noFill/>
        </p:spPr>
        <p:txBody>
          <a:bodyPr wrap="square">
            <a:spAutoFit/>
          </a:bodyPr>
          <a:lstStyle/>
          <a:p>
            <a:pPr marL="1200150" lvl="2" indent="-285750">
              <a:buFont typeface="Arial" panose="020B0604020202020204" pitchFamily="34" charset="0"/>
              <a:buChar char="•"/>
            </a:pPr>
            <a:r>
              <a:rPr lang="en-US" b="1" dirty="0"/>
              <a:t>Creating test and train dataset</a:t>
            </a:r>
          </a:p>
        </p:txBody>
      </p:sp>
      <p:sp>
        <p:nvSpPr>
          <p:cNvPr id="37" name="Rectangle 36">
            <a:extLst>
              <a:ext uri="{FF2B5EF4-FFF2-40B4-BE49-F238E27FC236}">
                <a16:creationId xmlns:a16="http://schemas.microsoft.com/office/drawing/2014/main" id="{0540F1AA-BBB2-435E-AC32-5CCCEE520451}"/>
              </a:ext>
            </a:extLst>
          </p:cNvPr>
          <p:cNvSpPr/>
          <p:nvPr/>
        </p:nvSpPr>
        <p:spPr>
          <a:xfrm>
            <a:off x="877151" y="5852368"/>
            <a:ext cx="175763" cy="175763"/>
          </a:xfrm>
          <a:prstGeom prst="rect">
            <a:avLst/>
          </a:prstGeom>
          <a:solidFill>
            <a:schemeClr val="bg1">
              <a:lumMod val="50000"/>
            </a:schemeClr>
          </a:solidFill>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nvGrpSpPr>
          <p:cNvPr id="40" name="Group 39">
            <a:extLst>
              <a:ext uri="{FF2B5EF4-FFF2-40B4-BE49-F238E27FC236}">
                <a16:creationId xmlns:a16="http://schemas.microsoft.com/office/drawing/2014/main" id="{D8DBA943-6E9B-499C-899B-87F74B0CE4D1}"/>
              </a:ext>
            </a:extLst>
          </p:cNvPr>
          <p:cNvGrpSpPr/>
          <p:nvPr/>
        </p:nvGrpSpPr>
        <p:grpSpPr>
          <a:xfrm>
            <a:off x="1447800" y="5762496"/>
            <a:ext cx="5791200" cy="409704"/>
            <a:chOff x="1531537" y="2542921"/>
            <a:chExt cx="4328324" cy="409704"/>
          </a:xfrm>
        </p:grpSpPr>
        <p:sp>
          <p:nvSpPr>
            <p:cNvPr id="46" name="Rectangle 45">
              <a:extLst>
                <a:ext uri="{FF2B5EF4-FFF2-40B4-BE49-F238E27FC236}">
                  <a16:creationId xmlns:a16="http://schemas.microsoft.com/office/drawing/2014/main" id="{5F854568-9192-40CC-AC9F-CD2EDFACB31E}"/>
                </a:ext>
              </a:extLst>
            </p:cNvPr>
            <p:cNvSpPr/>
            <p:nvPr/>
          </p:nvSpPr>
          <p:spPr>
            <a:xfrm>
              <a:off x="1531537" y="2542921"/>
              <a:ext cx="4328324" cy="40970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53" name="Rectangle 52">
              <a:extLst>
                <a:ext uri="{FF2B5EF4-FFF2-40B4-BE49-F238E27FC236}">
                  <a16:creationId xmlns:a16="http://schemas.microsoft.com/office/drawing/2014/main" id="{B595F2D0-CB7F-45DE-887C-EEEF7408C297}"/>
                </a:ext>
              </a:extLst>
            </p:cNvPr>
            <p:cNvSpPr/>
            <p:nvPr/>
          </p:nvSpPr>
          <p:spPr>
            <a:xfrm>
              <a:off x="1531537" y="2542921"/>
              <a:ext cx="4328324" cy="40970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99568" tIns="99568" rIns="99568" bIns="99568" numCol="1" spcCol="1270" anchor="ctr" anchorCtr="0">
              <a:noAutofit/>
            </a:bodyPr>
            <a:lstStyle/>
            <a:p>
              <a:pPr lvl="0" defTabSz="622300">
                <a:lnSpc>
                  <a:spcPct val="90000"/>
                </a:lnSpc>
                <a:spcBef>
                  <a:spcPct val="0"/>
                </a:spcBef>
                <a:spcAft>
                  <a:spcPct val="35000"/>
                </a:spcAft>
              </a:pPr>
              <a:r>
                <a:rPr lang="en-US" sz="2400" b="1" dirty="0"/>
                <a:t>Jupyter file demonstration</a:t>
              </a:r>
              <a:endParaRPr lang="en-US" sz="2400" b="1" kern="1200" dirty="0"/>
            </a:p>
          </p:txBody>
        </p:sp>
      </p:grpSp>
    </p:spTree>
    <p:extLst>
      <p:ext uri="{BB962C8B-B14F-4D97-AF65-F5344CB8AC3E}">
        <p14:creationId xmlns:p14="http://schemas.microsoft.com/office/powerpoint/2010/main" val="897005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3468F-D87C-4F1D-B6F4-C57F43B92000}"/>
              </a:ext>
            </a:extLst>
          </p:cNvPr>
          <p:cNvSpPr>
            <a:spLocks noGrp="1"/>
          </p:cNvSpPr>
          <p:nvPr>
            <p:ph type="title"/>
          </p:nvPr>
        </p:nvSpPr>
        <p:spPr/>
        <p:txBody>
          <a:bodyPr>
            <a:normAutofit fontScale="90000"/>
          </a:bodyPr>
          <a:lstStyle/>
          <a:p>
            <a:r>
              <a:rPr lang="en-US" dirty="0"/>
              <a:t>OBJECTIVE</a:t>
            </a:r>
            <a:br>
              <a:rPr lang="en-US" dirty="0"/>
            </a:br>
            <a:endParaRPr lang="en-US" dirty="0"/>
          </a:p>
        </p:txBody>
      </p:sp>
      <p:sp>
        <p:nvSpPr>
          <p:cNvPr id="3" name="Text Placeholder 2">
            <a:extLst>
              <a:ext uri="{FF2B5EF4-FFF2-40B4-BE49-F238E27FC236}">
                <a16:creationId xmlns:a16="http://schemas.microsoft.com/office/drawing/2014/main" id="{1DD2B68E-A60C-4CB0-BBA2-9E4FBACF9281}"/>
              </a:ext>
            </a:extLst>
          </p:cNvPr>
          <p:cNvSpPr>
            <a:spLocks noGrp="1"/>
          </p:cNvSpPr>
          <p:nvPr>
            <p:ph type="body" sz="quarter" idx="13"/>
          </p:nvPr>
        </p:nvSpPr>
        <p:spPr>
          <a:xfrm>
            <a:off x="857739" y="1600201"/>
            <a:ext cx="10572261" cy="3733799"/>
          </a:xfrm>
        </p:spPr>
        <p:txBody>
          <a:bodyPr/>
          <a:lstStyle/>
          <a:p>
            <a:pPr marL="0" marR="0" algn="just">
              <a:spcBef>
                <a:spcPts val="0"/>
              </a:spcBef>
              <a:spcAft>
                <a:spcPts val="0"/>
              </a:spcAft>
            </a:pPr>
            <a:r>
              <a:rPr lang="en-IN" sz="1800" dirty="0">
                <a:solidFill>
                  <a:srgbClr val="FF0000"/>
                </a:solidFill>
                <a:effectLst/>
                <a:latin typeface="Times New Roman" panose="02020603050405020304" pitchFamily="18" charset="0"/>
                <a:ea typeface="Times New Roman" panose="02020603050405020304" pitchFamily="18" charset="0"/>
              </a:rPr>
              <a:t>The objective of the action recognition systems is to classify each video into the class that represents the action that happens in the video.</a:t>
            </a:r>
          </a:p>
          <a:p>
            <a:pPr marL="0" marR="0" algn="just">
              <a:spcBef>
                <a:spcPts val="0"/>
              </a:spcBef>
              <a:spcAft>
                <a:spcPts val="0"/>
              </a:spcAft>
            </a:pPr>
            <a:endParaRPr lang="en-IN" dirty="0">
              <a:solidFill>
                <a:srgbClr val="FF0000"/>
              </a:solidFill>
              <a:latin typeface="Times New Roman" panose="02020603050405020304" pitchFamily="18" charset="0"/>
              <a:ea typeface="Times New Roman" panose="02020603050405020304" pitchFamily="18" charset="0"/>
            </a:endParaRPr>
          </a:p>
          <a:p>
            <a:pPr marL="0" marR="0" algn="just">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a:p>
            <a:pPr marL="0" marR="0" algn="just">
              <a:spcBef>
                <a:spcPts val="0"/>
              </a:spcBef>
              <a:spcAft>
                <a:spcPts val="0"/>
              </a:spcAft>
            </a:pPr>
            <a:r>
              <a:rPr lang="en-IN" sz="1800" dirty="0">
                <a:effectLst/>
                <a:latin typeface="Times New Roman" panose="02020603050405020304" pitchFamily="18" charset="0"/>
                <a:ea typeface="Times New Roman" panose="02020603050405020304" pitchFamily="18" charset="0"/>
              </a:rPr>
              <a:t>In recent years, automatic human activity recognition and event detection have drawn much attention in the field of video analysis technology due to the growing demands from many applications, such as surveillance environments, entertainment environments and healthcare systems.</a:t>
            </a:r>
          </a:p>
          <a:p>
            <a:pPr marL="0" marR="0" algn="just">
              <a:spcBef>
                <a:spcPts val="0"/>
              </a:spcBef>
              <a:spcAft>
                <a:spcPts val="0"/>
              </a:spcAft>
            </a:pPr>
            <a:endParaRPr lang="en-IN" dirty="0">
              <a:latin typeface="Times New Roman" panose="02020603050405020304" pitchFamily="18" charset="0"/>
              <a:ea typeface="Times New Roman" panose="02020603050405020304" pitchFamily="18" charset="0"/>
            </a:endParaRPr>
          </a:p>
          <a:p>
            <a:pPr marL="0" marR="0" indent="0" algn="just">
              <a:spcBef>
                <a:spcPts val="0"/>
              </a:spcBef>
              <a:spcAft>
                <a:spcPts val="0"/>
              </a:spcAft>
              <a:buNone/>
            </a:pPr>
            <a:endParaRPr lang="en-US" sz="1800" dirty="0">
              <a:effectLst/>
              <a:latin typeface="Times New Roman" panose="02020603050405020304" pitchFamily="18" charset="0"/>
              <a:ea typeface="Times New Roman" panose="02020603050405020304" pitchFamily="18" charset="0"/>
            </a:endParaRPr>
          </a:p>
          <a:p>
            <a:pPr marL="0" marR="0" algn="just">
              <a:spcBef>
                <a:spcPts val="0"/>
              </a:spcBef>
              <a:spcAft>
                <a:spcPts val="0"/>
              </a:spcAft>
            </a:pPr>
            <a:r>
              <a:rPr lang="en-IN" sz="1800" dirty="0">
                <a:effectLst/>
                <a:latin typeface="Times New Roman" panose="02020603050405020304" pitchFamily="18" charset="0"/>
                <a:ea typeface="Times New Roman" panose="02020603050405020304" pitchFamily="18" charset="0"/>
              </a:rPr>
              <a:t>Large amount of video in surveillance systems capable of processing video to automatically detect and recognize events. </a:t>
            </a:r>
            <a:r>
              <a:rPr lang="en-IN" sz="1800" dirty="0">
                <a:solidFill>
                  <a:srgbClr val="FF0000"/>
                </a:solidFill>
                <a:effectLst/>
                <a:latin typeface="Times New Roman" panose="02020603050405020304" pitchFamily="18" charset="0"/>
                <a:ea typeface="Times New Roman" panose="02020603050405020304" pitchFamily="18" charset="0"/>
              </a:rPr>
              <a:t>The main objective is the analysis of computer vision techniques and algorithms to predict automatic detection of specific events in video sequences</a:t>
            </a:r>
            <a:endParaRPr lang="en-US"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910061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Text Placeholder 2"/>
          <p:cNvSpPr>
            <a:spLocks noGrp="1"/>
          </p:cNvSpPr>
          <p:nvPr>
            <p:ph type="body" sz="quarter" idx="13"/>
          </p:nvPr>
        </p:nvSpPr>
        <p:spPr>
          <a:xfrm>
            <a:off x="419100" y="1143000"/>
            <a:ext cx="11544300" cy="5486400"/>
          </a:xfrm>
        </p:spPr>
        <p:txBody>
          <a:bodyPr>
            <a:normAutofit/>
          </a:bodyPr>
          <a:lstStyle/>
          <a:p>
            <a:pPr marL="0" indent="0" defTabSz="457200" fontAlgn="base">
              <a:buClr>
                <a:schemeClr val="accent1"/>
              </a:buClr>
              <a:buNone/>
            </a:pPr>
            <a:endParaRPr lang="en-IN" sz="2000" dirty="0">
              <a:solidFill>
                <a:schemeClr val="tx1">
                  <a:lumMod val="75000"/>
                  <a:lumOff val="25000"/>
                </a:schemeClr>
              </a:solidFill>
              <a:latin typeface="+mn-lt"/>
            </a:endParaRPr>
          </a:p>
          <a:p>
            <a:pPr defTabSz="457200" fontAlgn="base">
              <a:buClr>
                <a:schemeClr val="accent1"/>
              </a:buClr>
            </a:pPr>
            <a:endParaRPr lang="en-IN" sz="2600" dirty="0">
              <a:solidFill>
                <a:schemeClr val="tx1">
                  <a:lumMod val="75000"/>
                  <a:lumOff val="25000"/>
                </a:schemeClr>
              </a:solidFill>
              <a:latin typeface="+mn-lt"/>
            </a:endParaRPr>
          </a:p>
          <a:p>
            <a:pPr defTabSz="457200" fontAlgn="base">
              <a:buClr>
                <a:schemeClr val="accent1"/>
              </a:buClr>
            </a:pPr>
            <a:endParaRPr lang="en-US" sz="2600" dirty="0">
              <a:solidFill>
                <a:schemeClr val="tx1">
                  <a:lumMod val="75000"/>
                  <a:lumOff val="25000"/>
                </a:schemeClr>
              </a:solidFill>
              <a:latin typeface="+mn-lt"/>
            </a:endParaRPr>
          </a:p>
        </p:txBody>
      </p:sp>
      <p:sp>
        <p:nvSpPr>
          <p:cNvPr id="5" name="TextBox 4">
            <a:extLst>
              <a:ext uri="{FF2B5EF4-FFF2-40B4-BE49-F238E27FC236}">
                <a16:creationId xmlns:a16="http://schemas.microsoft.com/office/drawing/2014/main" id="{0AF99E96-BC3F-41A4-BD30-5A75F6669A03}"/>
              </a:ext>
            </a:extLst>
          </p:cNvPr>
          <p:cNvSpPr txBox="1"/>
          <p:nvPr/>
        </p:nvSpPr>
        <p:spPr>
          <a:xfrm>
            <a:off x="533400" y="1524000"/>
            <a:ext cx="11201400" cy="3970318"/>
          </a:xfrm>
          <a:prstGeom prst="rect">
            <a:avLst/>
          </a:prstGeom>
          <a:noFill/>
        </p:spPr>
        <p:txBody>
          <a:bodyPr wrap="square">
            <a:spAutoFit/>
          </a:bodyPr>
          <a:lstStyle/>
          <a:p>
            <a:pPr algn="just">
              <a:buFont typeface="Wingdings" panose="05000000000000000000" pitchFamily="2" charset="2"/>
              <a:buChar char="v"/>
            </a:pPr>
            <a:r>
              <a:rPr lang="en-US" sz="1800" b="0" i="0" u="none" strike="noStrike" baseline="0" dirty="0">
                <a:latin typeface="TimesNewRomanPSMT"/>
              </a:rPr>
              <a:t>Computer Vision systems deal with high variety and volume of data, specifically images or videos. As a result, these systems need intricate techniques to make sense of the data and then make data driven decisions.</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The aim of this project is to create a model that can detect the basic events like swimming, jogging, soccer penally, basketball and boxing etc.</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Given a video, is it possible to recognize the action being performed in that video by an automatic system? An action recognition system is built on basic steps: first, the input video or sequence of frames; second, the extraction of low-level features from the frames; and finally, mid-level pose/gesture or action descriptions from low-level features.</a:t>
            </a:r>
          </a:p>
          <a:p>
            <a:pPr marL="0" indent="0" algn="just">
              <a:buNone/>
            </a:pPr>
            <a:endParaRPr lang="en-US" sz="1800" b="0" i="0" u="none" strike="noStrike" baseline="0" dirty="0">
              <a:latin typeface="TimesNewRomanPSMT"/>
            </a:endParaRPr>
          </a:p>
          <a:p>
            <a:pPr algn="just">
              <a:buFont typeface="Wingdings" panose="05000000000000000000" pitchFamily="2" charset="2"/>
              <a:buChar char="v"/>
            </a:pPr>
            <a:r>
              <a:rPr lang="en-US" sz="1800" b="0" i="0" u="none" strike="noStrike" baseline="0" dirty="0">
                <a:latin typeface="TimesNewRomanPSMT"/>
              </a:rPr>
              <a:t>The model will be given a set of videos where in each video, a group of persons will be performing an action. The label of a video will be the action that is being performed in that video. The model will have to learn this relationship, and then it should be able to predict the label of an input (video) that it has never seen. Technically, the model would have to learn to differentiate between various events</a:t>
            </a:r>
            <a:endParaRPr lang="en-IN" sz="2600" dirty="0">
              <a:solidFill>
                <a:schemeClr val="tx1">
                  <a:lumMod val="75000"/>
                  <a:lumOff val="25000"/>
                </a:schemeClr>
              </a:solidFill>
              <a:latin typeface="+mn-lt"/>
            </a:endParaRPr>
          </a:p>
        </p:txBody>
      </p:sp>
    </p:spTree>
    <p:extLst>
      <p:ext uri="{BB962C8B-B14F-4D97-AF65-F5344CB8AC3E}">
        <p14:creationId xmlns:p14="http://schemas.microsoft.com/office/powerpoint/2010/main" val="2324499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9D3D4-B50A-4DA5-BFD7-0F90CCE68F77}"/>
              </a:ext>
            </a:extLst>
          </p:cNvPr>
          <p:cNvSpPr>
            <a:spLocks noGrp="1"/>
          </p:cNvSpPr>
          <p:nvPr>
            <p:ph type="title"/>
          </p:nvPr>
        </p:nvSpPr>
        <p:spPr/>
        <p:txBody>
          <a:bodyPr/>
          <a:lstStyle/>
          <a:p>
            <a:r>
              <a:rPr lang="en-US" dirty="0"/>
              <a:t>Business Benefit and Applications</a:t>
            </a:r>
          </a:p>
        </p:txBody>
      </p:sp>
      <p:graphicFrame>
        <p:nvGraphicFramePr>
          <p:cNvPr id="4" name="Diagram 3">
            <a:extLst>
              <a:ext uri="{FF2B5EF4-FFF2-40B4-BE49-F238E27FC236}">
                <a16:creationId xmlns:a16="http://schemas.microsoft.com/office/drawing/2014/main" id="{AADC712D-94D9-4DAB-95DE-942311A18E98}"/>
              </a:ext>
            </a:extLst>
          </p:cNvPr>
          <p:cNvGraphicFramePr/>
          <p:nvPr>
            <p:extLst>
              <p:ext uri="{D42A27DB-BD31-4B8C-83A1-F6EECF244321}">
                <p14:modId xmlns:p14="http://schemas.microsoft.com/office/powerpoint/2010/main" val="743267983"/>
              </p:ext>
            </p:extLst>
          </p:nvPr>
        </p:nvGraphicFramePr>
        <p:xfrm>
          <a:off x="857739" y="1600201"/>
          <a:ext cx="10160000" cy="27289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2333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Benefits and applications cont..</a:t>
            </a:r>
          </a:p>
        </p:txBody>
      </p:sp>
      <p:sp>
        <p:nvSpPr>
          <p:cNvPr id="7" name="Content Placeholder 3">
            <a:extLst>
              <a:ext uri="{FF2B5EF4-FFF2-40B4-BE49-F238E27FC236}">
                <a16:creationId xmlns:a16="http://schemas.microsoft.com/office/drawing/2014/main" id="{6936F325-6BD0-434C-88CC-C96C1D632A54}"/>
              </a:ext>
            </a:extLst>
          </p:cNvPr>
          <p:cNvSpPr txBox="1">
            <a:spLocks/>
          </p:cNvSpPr>
          <p:nvPr/>
        </p:nvSpPr>
        <p:spPr>
          <a:xfrm>
            <a:off x="304800" y="1143000"/>
            <a:ext cx="11108618" cy="23622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spcBef>
                <a:spcPts val="0"/>
              </a:spcBef>
              <a:buFont typeface="Wingdings 3" charset="2"/>
              <a:buNone/>
            </a:pPr>
            <a:endParaRPr lang="en-IN" sz="2400" b="1" dirty="0">
              <a:cs typeface="Garamond"/>
            </a:endParaRPr>
          </a:p>
        </p:txBody>
      </p:sp>
      <p:sp>
        <p:nvSpPr>
          <p:cNvPr id="5" name="TextBox 4"/>
          <p:cNvSpPr txBox="1"/>
          <p:nvPr/>
        </p:nvSpPr>
        <p:spPr>
          <a:xfrm>
            <a:off x="76200" y="1295401"/>
            <a:ext cx="11887200" cy="6740307"/>
          </a:xfrm>
          <a:prstGeom prst="rect">
            <a:avLst/>
          </a:prstGeom>
          <a:noFill/>
        </p:spPr>
        <p:txBody>
          <a:bodyPr wrap="square" rtlCol="0">
            <a:spAutoFit/>
          </a:bodyPr>
          <a:lstStyle/>
          <a:p>
            <a:pPr algn="just">
              <a:buFont typeface="+mj-lt"/>
              <a:buAutoNum type="arabicPeriod"/>
            </a:pPr>
            <a:r>
              <a:rPr lang="en-US" b="1" i="0" dirty="0">
                <a:solidFill>
                  <a:srgbClr val="34393F"/>
                </a:solidFill>
                <a:effectLst/>
                <a:latin typeface="Times New Roman" panose="02020603050405020304" pitchFamily="18" charset="0"/>
                <a:cs typeface="Times New Roman" panose="02020603050405020304" pitchFamily="18" charset="0"/>
              </a:rPr>
              <a:t>E-commerce</a:t>
            </a:r>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0" i="0" dirty="0">
                <a:solidFill>
                  <a:srgbClr val="34393F"/>
                </a:solidFill>
                <a:effectLst/>
                <a:latin typeface="Times New Roman" panose="02020603050405020304" pitchFamily="18" charset="0"/>
                <a:cs typeface="Times New Roman" panose="02020603050405020304" pitchFamily="18" charset="0"/>
              </a:rPr>
              <a:t>Searching and advertising is one of the mostly used use case of image recognition in E-commerce industry. Image recognition powered by deep learning can provide us advance capabilities like personalized searches, customer analytics, social media and conversation commerce, etc. With the date they got from image recognition, businesses can find insights for campaigns and marketing strategies. It is also capable to find user’s sentiments and expressions. This data will help marketers getting more return on their investments.</a:t>
            </a:r>
          </a:p>
          <a:p>
            <a:pPr algn="just"/>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1" i="0" dirty="0">
                <a:solidFill>
                  <a:srgbClr val="34393F"/>
                </a:solidFill>
                <a:effectLst/>
                <a:latin typeface="Times New Roman" panose="02020603050405020304" pitchFamily="18" charset="0"/>
                <a:cs typeface="Times New Roman" panose="02020603050405020304" pitchFamily="18" charset="0"/>
              </a:rPr>
              <a:t>2. Social Media</a:t>
            </a:r>
            <a:endParaRPr lang="en-US" b="0" i="0" dirty="0">
              <a:solidFill>
                <a:srgbClr val="34393F"/>
              </a:solidFill>
              <a:effectLst/>
              <a:latin typeface="Times New Roman" panose="02020603050405020304" pitchFamily="18" charset="0"/>
              <a:cs typeface="Times New Roman" panose="02020603050405020304" pitchFamily="18" charset="0"/>
            </a:endParaRPr>
          </a:p>
          <a:p>
            <a:pPr algn="just"/>
            <a:r>
              <a:rPr lang="en-US" b="0" i="0" dirty="0">
                <a:solidFill>
                  <a:srgbClr val="34393F"/>
                </a:solidFill>
                <a:effectLst/>
                <a:latin typeface="Times New Roman" panose="02020603050405020304" pitchFamily="18" charset="0"/>
                <a:cs typeface="Times New Roman" panose="02020603050405020304" pitchFamily="18" charset="0"/>
              </a:rPr>
              <a:t>Social media is also getting enormous benefits from image recognition. Facebook is one of the best examples of it. Facebook’s image recognition can recognize your family members and friends, identify their names and will give you suggestion to tag them while you upload picture with them. Many other social media platforms like LinkedIn &amp; Twitter also use image recognition and object recognition features. Image recognition in social media make searches easy and effective.</a:t>
            </a:r>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spTree>
    <p:extLst>
      <p:ext uri="{BB962C8B-B14F-4D97-AF65-F5344CB8AC3E}">
        <p14:creationId xmlns:p14="http://schemas.microsoft.com/office/powerpoint/2010/main" val="32069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0E55A-4F7F-4205-A990-F3B665F35CE8}"/>
              </a:ext>
            </a:extLst>
          </p:cNvPr>
          <p:cNvSpPr>
            <a:spLocks noGrp="1"/>
          </p:cNvSpPr>
          <p:nvPr>
            <p:ph type="title"/>
          </p:nvPr>
        </p:nvSpPr>
        <p:spPr/>
        <p:txBody>
          <a:bodyPr/>
          <a:lstStyle/>
          <a:p>
            <a:r>
              <a:rPr lang="en-US" dirty="0"/>
              <a:t>Business Benefits-cont..</a:t>
            </a:r>
          </a:p>
        </p:txBody>
      </p:sp>
      <p:sp>
        <p:nvSpPr>
          <p:cNvPr id="8" name="Text Placeholder 5">
            <a:extLst>
              <a:ext uri="{FF2B5EF4-FFF2-40B4-BE49-F238E27FC236}">
                <a16:creationId xmlns:a16="http://schemas.microsoft.com/office/drawing/2014/main" id="{F231EFC5-36E9-4FD0-B958-926B7D27096B}"/>
              </a:ext>
            </a:extLst>
          </p:cNvPr>
          <p:cNvSpPr>
            <a:spLocks noGrp="1"/>
          </p:cNvSpPr>
          <p:nvPr>
            <p:ph type="body" sz="quarter" idx="13"/>
          </p:nvPr>
        </p:nvSpPr>
        <p:spPr>
          <a:xfrm flipH="1">
            <a:off x="76200" y="1600200"/>
            <a:ext cx="12039600" cy="4876800"/>
          </a:xfrm>
        </p:spPr>
        <p:txBody>
          <a:bodyPr>
            <a:normAutofit fontScale="92500" lnSpcReduction="10000"/>
          </a:bodyPr>
          <a:lstStyle/>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3. Surveillance and Security</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In surveillance and security industry, image recognition has many applications. Many big companies and security department use facial recognition to ensure security and identify crime. This process includes scanning of almost million images and adding them into deep neural networks. Then the system analyzes the images and compare them to suspects. In many cases it has proven to be very successful &amp; effective and helped solving crimes.</a:t>
            </a:r>
          </a:p>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4. Healthcare monitoring applications</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Basically, healthcare monitoring systems are designed based on the combination of one or more AR components such as fall detection, human tracking, security alarm and cognitive assistance components. Most of the healthcare systems use body-worn and contextual sensors that are placed on patients’ bodies and in their environment. Once help is needed, the system notifies the relevant parties (i.e. medical personnel) about the situation to assist the patient quickly. The E-safe fall detection and notification system</a:t>
            </a:r>
            <a:r>
              <a:rPr lang="en-US" sz="1900" dirty="0">
                <a:solidFill>
                  <a:srgbClr val="34393F"/>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27</a:t>
            </a:r>
            <a:r>
              <a:rPr lang="en-US" sz="1900" dirty="0">
                <a:solidFill>
                  <a:srgbClr val="34393F"/>
                </a:solidFill>
                <a:latin typeface="Times New Roman" panose="02020603050405020304" pitchFamily="18" charset="0"/>
                <a:cs typeface="Times New Roman" panose="02020603050405020304" pitchFamily="18" charset="0"/>
              </a:rPr>
              <a:t> has used the ZigBee-based wearable sensor system to automatically detect fall situations and notify the in-house correspondents via ZigBee technology.</a:t>
            </a:r>
          </a:p>
          <a:p>
            <a:pPr marL="0" indent="0" algn="just">
              <a:buNone/>
            </a:pPr>
            <a:r>
              <a:rPr lang="en-US" sz="1900" b="1" dirty="0">
                <a:solidFill>
                  <a:srgbClr val="34393F"/>
                </a:solidFill>
                <a:latin typeface="Times New Roman" panose="02020603050405020304" pitchFamily="18" charset="0"/>
                <a:cs typeface="Times New Roman" panose="02020603050405020304" pitchFamily="18" charset="0"/>
              </a:rPr>
              <a:t>5. Gaming</a:t>
            </a:r>
          </a:p>
          <a:p>
            <a:pPr marL="0" indent="0" algn="just">
              <a:buNone/>
            </a:pPr>
            <a:r>
              <a:rPr lang="en-US" sz="1900" dirty="0">
                <a:solidFill>
                  <a:srgbClr val="34393F"/>
                </a:solidFill>
                <a:latin typeface="Times New Roman" panose="02020603050405020304" pitchFamily="18" charset="0"/>
                <a:cs typeface="Times New Roman" panose="02020603050405020304" pitchFamily="18" charset="0"/>
              </a:rPr>
              <a:t>Other than these industries, there are many sectors which are taking leverages of Image recognition and computer vision. Image recognition has several powerful applications that create a great deal. What do you think about this technology and what are the use case which you would like to cover with image recognition?  Tell us your viewpoint and let us help you out with your requirements. From identifying requirements to delivering best machine learning model, Kevitt can bring you all the benefits that come with these technologies within your business.</a:t>
            </a:r>
          </a:p>
          <a:p>
            <a:endParaRPr lang="en-US" dirty="0"/>
          </a:p>
        </p:txBody>
      </p:sp>
    </p:spTree>
    <p:extLst>
      <p:ext uri="{BB962C8B-B14F-4D97-AF65-F5344CB8AC3E}">
        <p14:creationId xmlns:p14="http://schemas.microsoft.com/office/powerpoint/2010/main" val="7777915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Detailed Plan of work</a:t>
            </a:r>
          </a:p>
        </p:txBody>
      </p:sp>
      <p:sp>
        <p:nvSpPr>
          <p:cNvPr id="26" name="Rectangle 25"/>
          <p:cNvSpPr/>
          <p:nvPr/>
        </p:nvSpPr>
        <p:spPr>
          <a:xfrm>
            <a:off x="1066352" y="2566076"/>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686683" y="1018401"/>
            <a:ext cx="805056" cy="276999"/>
          </a:xfrm>
          <a:prstGeom prst="rect">
            <a:avLst/>
          </a:prstGeom>
          <a:solidFill>
            <a:schemeClr val="accent1"/>
          </a:solidFill>
          <a:ln>
            <a:solidFill>
              <a:schemeClr val="tx1"/>
            </a:solidFill>
          </a:ln>
        </p:spPr>
        <p:txBody>
          <a:bodyPr wrap="square" rtlCol="0">
            <a:spAutoFit/>
          </a:bodyPr>
          <a:lstStyle/>
          <a:p>
            <a:r>
              <a:rPr lang="en-US" sz="1200" dirty="0"/>
              <a:t>Week 01</a:t>
            </a:r>
          </a:p>
        </p:txBody>
      </p:sp>
      <p:sp>
        <p:nvSpPr>
          <p:cNvPr id="32" name="TextBox 31"/>
          <p:cNvSpPr txBox="1"/>
          <p:nvPr/>
        </p:nvSpPr>
        <p:spPr>
          <a:xfrm>
            <a:off x="3657600" y="1143000"/>
            <a:ext cx="851220" cy="276999"/>
          </a:xfrm>
          <a:prstGeom prst="rect">
            <a:avLst/>
          </a:prstGeom>
          <a:solidFill>
            <a:schemeClr val="accent1"/>
          </a:solidFill>
          <a:ln>
            <a:solidFill>
              <a:schemeClr val="tx1"/>
            </a:solidFill>
          </a:ln>
        </p:spPr>
        <p:txBody>
          <a:bodyPr wrap="square" rtlCol="0">
            <a:spAutoFit/>
          </a:bodyPr>
          <a:lstStyle/>
          <a:p>
            <a:r>
              <a:rPr lang="en-US" sz="1200" dirty="0"/>
              <a:t>Week 03</a:t>
            </a:r>
          </a:p>
        </p:txBody>
      </p:sp>
      <p:sp>
        <p:nvSpPr>
          <p:cNvPr id="35" name="Rectangle 34"/>
          <p:cNvSpPr/>
          <p:nvPr/>
        </p:nvSpPr>
        <p:spPr>
          <a:xfrm flipH="1">
            <a:off x="2163633" y="3323384"/>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1791306" y="4980801"/>
            <a:ext cx="788887" cy="276999"/>
          </a:xfrm>
          <a:prstGeom prst="rect">
            <a:avLst/>
          </a:prstGeom>
          <a:solidFill>
            <a:schemeClr val="accent1"/>
          </a:solidFill>
          <a:ln>
            <a:solidFill>
              <a:schemeClr val="tx1"/>
            </a:solidFill>
          </a:ln>
        </p:spPr>
        <p:txBody>
          <a:bodyPr wrap="square" rtlCol="0">
            <a:spAutoFit/>
          </a:bodyPr>
          <a:lstStyle/>
          <a:p>
            <a:r>
              <a:rPr lang="en-US" sz="1200" dirty="0"/>
              <a:t>Week 02</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181600" y="5361801"/>
            <a:ext cx="830032" cy="276999"/>
          </a:xfrm>
          <a:prstGeom prst="rect">
            <a:avLst/>
          </a:prstGeom>
          <a:solidFill>
            <a:schemeClr val="accent1"/>
          </a:solidFill>
          <a:ln>
            <a:solidFill>
              <a:schemeClr val="tx1"/>
            </a:solidFill>
          </a:ln>
        </p:spPr>
        <p:txBody>
          <a:bodyPr wrap="square" rtlCol="0">
            <a:spAutoFit/>
          </a:bodyPr>
          <a:lstStyle/>
          <a:p>
            <a:r>
              <a:rPr lang="en-US" sz="1200" dirty="0"/>
              <a:t>Week 04</a:t>
            </a:r>
          </a:p>
        </p:txBody>
      </p:sp>
      <p:graphicFrame>
        <p:nvGraphicFramePr>
          <p:cNvPr id="3" name="Table 2">
            <a:extLst>
              <a:ext uri="{FF2B5EF4-FFF2-40B4-BE49-F238E27FC236}">
                <a16:creationId xmlns:a16="http://schemas.microsoft.com/office/drawing/2014/main" id="{5DD24922-C582-44CD-A02F-2B244F08FC76}"/>
              </a:ext>
            </a:extLst>
          </p:cNvPr>
          <p:cNvGraphicFramePr>
            <a:graphicFrameLocks noGrp="1"/>
          </p:cNvGraphicFramePr>
          <p:nvPr>
            <p:extLst>
              <p:ext uri="{D42A27DB-BD31-4B8C-83A1-F6EECF244321}">
                <p14:modId xmlns:p14="http://schemas.microsoft.com/office/powerpoint/2010/main" val="518052672"/>
              </p:ext>
            </p:extLst>
          </p:nvPr>
        </p:nvGraphicFramePr>
        <p:xfrm>
          <a:off x="69066" y="1401238"/>
          <a:ext cx="2482513" cy="1381065"/>
        </p:xfrm>
        <a:graphic>
          <a:graphicData uri="http://schemas.openxmlformats.org/drawingml/2006/table">
            <a:tbl>
              <a:tblPr/>
              <a:tblGrid>
                <a:gridCol w="2482513">
                  <a:extLst>
                    <a:ext uri="{9D8B030D-6E8A-4147-A177-3AD203B41FA5}">
                      <a16:colId xmlns:a16="http://schemas.microsoft.com/office/drawing/2014/main" val="3067156436"/>
                    </a:ext>
                  </a:extLst>
                </a:gridCol>
              </a:tblGrid>
              <a:tr h="196005">
                <a:tc>
                  <a:txBody>
                    <a:bodyPr/>
                    <a:lstStyle/>
                    <a:p>
                      <a:pPr algn="l" fontAlgn="t"/>
                      <a:r>
                        <a:rPr lang="en-US" sz="1100" b="0" i="0" u="none" strike="noStrike" dirty="0">
                          <a:solidFill>
                            <a:srgbClr val="000000"/>
                          </a:solidFill>
                          <a:effectLst/>
                          <a:latin typeface="Calibri" panose="020F0502020204030204" pitchFamily="34" charset="0"/>
                        </a:rPr>
                        <a:t>Introduction</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232759469"/>
                  </a:ext>
                </a:extLst>
              </a:tr>
              <a:tr h="225202">
                <a:tc>
                  <a:txBody>
                    <a:bodyPr/>
                    <a:lstStyle/>
                    <a:p>
                      <a:pPr algn="l" fontAlgn="t"/>
                      <a:r>
                        <a:rPr lang="en-US" sz="1100" b="0" i="0" u="none" strike="noStrike" dirty="0">
                          <a:solidFill>
                            <a:srgbClr val="000000"/>
                          </a:solidFill>
                          <a:effectLst/>
                          <a:latin typeface="Calibri" panose="020F0502020204030204" pitchFamily="34" charset="0"/>
                        </a:rPr>
                        <a:t>Understanding the problem statement</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6138534"/>
                  </a:ext>
                </a:extLst>
              </a:tr>
              <a:tr h="209182">
                <a:tc>
                  <a:txBody>
                    <a:bodyPr/>
                    <a:lstStyle/>
                    <a:p>
                      <a:pPr algn="l" fontAlgn="t"/>
                      <a:r>
                        <a:rPr lang="en-US" sz="1100" b="0" i="0" u="none" strike="noStrike" dirty="0">
                          <a:solidFill>
                            <a:srgbClr val="000000"/>
                          </a:solidFill>
                          <a:effectLst/>
                          <a:latin typeface="Calibri" panose="020F0502020204030204" pitchFamily="34" charset="0"/>
                        </a:rPr>
                        <a:t>Understanding the business benefits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29670368"/>
                  </a:ext>
                </a:extLst>
              </a:tr>
              <a:tr h="187669">
                <a:tc>
                  <a:txBody>
                    <a:bodyPr/>
                    <a:lstStyle/>
                    <a:p>
                      <a:pPr algn="l" fontAlgn="t"/>
                      <a:r>
                        <a:rPr lang="en-US" sz="1100" b="0" i="0" u="none" strike="noStrike" dirty="0">
                          <a:solidFill>
                            <a:srgbClr val="000000"/>
                          </a:solidFill>
                          <a:effectLst/>
                          <a:latin typeface="Calibri" panose="020F0502020204030204" pitchFamily="34" charset="0"/>
                        </a:rPr>
                        <a:t>Environment Setup</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067322744"/>
                  </a:ext>
                </a:extLst>
              </a:tr>
              <a:tr h="187669">
                <a:tc>
                  <a:txBody>
                    <a:bodyPr/>
                    <a:lstStyle/>
                    <a:p>
                      <a:pPr algn="l" fontAlgn="b"/>
                      <a:r>
                        <a:rPr lang="en-US" sz="1100" b="0" i="0" u="none" strike="noStrike" dirty="0">
                          <a:solidFill>
                            <a:srgbClr val="000000"/>
                          </a:solidFill>
                          <a:effectLst/>
                          <a:latin typeface="Calibri" panose="020F0502020204030204" pitchFamily="34" charset="0"/>
                        </a:rPr>
                        <a:t>Planning the tasks</a:t>
                      </a:r>
                    </a:p>
                  </a:txBody>
                  <a:tcPr marL="8659" marR="8659"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752014061"/>
                  </a:ext>
                </a:extLst>
              </a:tr>
              <a:tr h="187669">
                <a:tc>
                  <a:txBody>
                    <a:bodyPr/>
                    <a:lstStyle/>
                    <a:p>
                      <a:pPr algn="l" fontAlgn="t"/>
                      <a:r>
                        <a:rPr lang="en-US" sz="1100" b="0" i="0" u="none" strike="noStrike" dirty="0">
                          <a:solidFill>
                            <a:srgbClr val="000000"/>
                          </a:solidFill>
                          <a:effectLst/>
                          <a:latin typeface="Calibri" panose="020F0502020204030204" pitchFamily="34" charset="0"/>
                        </a:rPr>
                        <a:t>Discussion with team members</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927709472"/>
                  </a:ext>
                </a:extLst>
              </a:tr>
              <a:tr h="187669">
                <a:tc>
                  <a:txBody>
                    <a:bodyPr/>
                    <a:lstStyle/>
                    <a:p>
                      <a:pPr algn="l" fontAlgn="t"/>
                      <a:r>
                        <a:rPr lang="en-US" sz="1100" b="0" i="0" u="none" strike="noStrike" dirty="0">
                          <a:solidFill>
                            <a:srgbClr val="000000"/>
                          </a:solidFill>
                          <a:effectLst/>
                          <a:latin typeface="Calibri" panose="020F0502020204030204" pitchFamily="34" charset="0"/>
                        </a:rPr>
                        <a:t>Review with mentor</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786268510"/>
                  </a:ext>
                </a:extLst>
              </a:tr>
            </a:tbl>
          </a:graphicData>
        </a:graphic>
      </p:graphicFrame>
      <p:graphicFrame>
        <p:nvGraphicFramePr>
          <p:cNvPr id="8" name="Table 7">
            <a:extLst>
              <a:ext uri="{FF2B5EF4-FFF2-40B4-BE49-F238E27FC236}">
                <a16:creationId xmlns:a16="http://schemas.microsoft.com/office/drawing/2014/main" id="{10B62FA5-6BC3-4139-BF4B-BC0533FC9E30}"/>
              </a:ext>
            </a:extLst>
          </p:cNvPr>
          <p:cNvGraphicFramePr>
            <a:graphicFrameLocks noGrp="1"/>
          </p:cNvGraphicFramePr>
          <p:nvPr>
            <p:extLst>
              <p:ext uri="{D42A27DB-BD31-4B8C-83A1-F6EECF244321}">
                <p14:modId xmlns:p14="http://schemas.microsoft.com/office/powerpoint/2010/main" val="33268104"/>
              </p:ext>
            </p:extLst>
          </p:nvPr>
        </p:nvGraphicFramePr>
        <p:xfrm>
          <a:off x="852805" y="4038600"/>
          <a:ext cx="2804795" cy="966965"/>
        </p:xfrm>
        <a:graphic>
          <a:graphicData uri="http://schemas.openxmlformats.org/drawingml/2006/table">
            <a:tbl>
              <a:tblPr/>
              <a:tblGrid>
                <a:gridCol w="2804795">
                  <a:extLst>
                    <a:ext uri="{9D8B030D-6E8A-4147-A177-3AD203B41FA5}">
                      <a16:colId xmlns:a16="http://schemas.microsoft.com/office/drawing/2014/main" val="145953621"/>
                    </a:ext>
                  </a:extLst>
                </a:gridCol>
              </a:tblGrid>
              <a:tr h="76200">
                <a:tc>
                  <a:txBody>
                    <a:bodyPr/>
                    <a:lstStyle/>
                    <a:p>
                      <a:pPr algn="l" fontAlgn="t"/>
                      <a:r>
                        <a:rPr lang="en-US" sz="1100" b="0" i="0" u="none" strike="noStrike" dirty="0">
                          <a:solidFill>
                            <a:srgbClr val="000000"/>
                          </a:solidFill>
                          <a:effectLst/>
                          <a:latin typeface="Calibri" panose="020F0502020204030204" pitchFamily="34" charset="0"/>
                        </a:rPr>
                        <a:t>Downloading video from you tube from python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08669256"/>
                  </a:ext>
                </a:extLst>
              </a:tr>
              <a:tr h="228600">
                <a:tc>
                  <a:txBody>
                    <a:bodyPr/>
                    <a:lstStyle/>
                    <a:p>
                      <a:pPr algn="l" fontAlgn="t"/>
                      <a:r>
                        <a:rPr lang="en-US" sz="1100" b="0" i="0" u="none" strike="noStrike" dirty="0">
                          <a:solidFill>
                            <a:srgbClr val="000000"/>
                          </a:solidFill>
                          <a:effectLst/>
                          <a:latin typeface="Calibri" panose="020F0502020204030204" pitchFamily="34" charset="0"/>
                        </a:rPr>
                        <a:t>Folder manipulation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51186561"/>
                  </a:ext>
                </a:extLst>
              </a:tr>
              <a:tr h="180200">
                <a:tc>
                  <a:txBody>
                    <a:bodyPr/>
                    <a:lstStyle/>
                    <a:p>
                      <a:pPr algn="l" fontAlgn="t"/>
                      <a:r>
                        <a:rPr lang="en-US" sz="1100" b="0" i="0" u="none" strike="noStrike" dirty="0">
                          <a:solidFill>
                            <a:srgbClr val="000000"/>
                          </a:solidFill>
                          <a:effectLst/>
                          <a:latin typeface="Calibri" panose="020F0502020204030204" pitchFamily="34" charset="0"/>
                        </a:rPr>
                        <a:t>Extraction of video frames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727270840"/>
                  </a:ext>
                </a:extLst>
              </a:tr>
              <a:tr h="190500">
                <a:tc>
                  <a:txBody>
                    <a:bodyPr/>
                    <a:lstStyle/>
                    <a:p>
                      <a:pPr algn="l" fontAlgn="t"/>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275801164"/>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530188818"/>
                  </a:ext>
                </a:extLst>
              </a:tr>
            </a:tbl>
          </a:graphicData>
        </a:graphic>
      </p:graphicFrame>
      <p:graphicFrame>
        <p:nvGraphicFramePr>
          <p:cNvPr id="12" name="Table 11">
            <a:extLst>
              <a:ext uri="{FF2B5EF4-FFF2-40B4-BE49-F238E27FC236}">
                <a16:creationId xmlns:a16="http://schemas.microsoft.com/office/drawing/2014/main" id="{B867AE09-33C3-49E9-B17D-862E145FF3BD}"/>
              </a:ext>
            </a:extLst>
          </p:cNvPr>
          <p:cNvGraphicFramePr>
            <a:graphicFrameLocks noGrp="1"/>
          </p:cNvGraphicFramePr>
          <p:nvPr>
            <p:extLst>
              <p:ext uri="{D42A27DB-BD31-4B8C-83A1-F6EECF244321}">
                <p14:modId xmlns:p14="http://schemas.microsoft.com/office/powerpoint/2010/main" val="982354240"/>
              </p:ext>
            </p:extLst>
          </p:nvPr>
        </p:nvGraphicFramePr>
        <p:xfrm>
          <a:off x="2775379" y="1554008"/>
          <a:ext cx="2611677" cy="1209201"/>
        </p:xfrm>
        <a:graphic>
          <a:graphicData uri="http://schemas.openxmlformats.org/drawingml/2006/table">
            <a:tbl>
              <a:tblPr/>
              <a:tblGrid>
                <a:gridCol w="2611677">
                  <a:extLst>
                    <a:ext uri="{9D8B030D-6E8A-4147-A177-3AD203B41FA5}">
                      <a16:colId xmlns:a16="http://schemas.microsoft.com/office/drawing/2014/main" val="1995928883"/>
                    </a:ext>
                  </a:extLst>
                </a:gridCol>
              </a:tblGrid>
              <a:tr h="200179">
                <a:tc>
                  <a:txBody>
                    <a:bodyPr/>
                    <a:lstStyle/>
                    <a:p>
                      <a:pPr algn="l" fontAlgn="t"/>
                      <a:r>
                        <a:rPr lang="en-US" sz="1100" b="0" i="0" u="none" strike="noStrike" dirty="0">
                          <a:solidFill>
                            <a:srgbClr val="000000"/>
                          </a:solidFill>
                          <a:effectLst/>
                          <a:latin typeface="Calibri" panose="020F0502020204030204" pitchFamily="34" charset="0"/>
                        </a:rPr>
                        <a:t>Repository creation in GitHub and google Colab</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16536721"/>
                  </a:ext>
                </a:extLst>
              </a:tr>
              <a:tr h="218658">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Creation of Video and Frame folders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15606836"/>
                  </a:ext>
                </a:extLst>
              </a:tr>
              <a:tr h="215246">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Creation of Training and Test datasets</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695436500"/>
                  </a:ext>
                </a:extLst>
              </a:tr>
              <a:tr h="215246">
                <a:tc>
                  <a:txBody>
                    <a:bodyPr/>
                    <a:lstStyle/>
                    <a:p>
                      <a:pPr algn="l" fontAlgn="b"/>
                      <a:r>
                        <a:rPr lang="en-US" sz="1100" b="0" i="0" u="none" strike="noStrike" dirty="0">
                          <a:solidFill>
                            <a:srgbClr val="000000"/>
                          </a:solidFill>
                          <a:effectLst/>
                          <a:latin typeface="Calibri" panose="020F0502020204030204" pitchFamily="34" charset="0"/>
                        </a:rPr>
                        <a:t>Discussion with team members(Code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269161906"/>
                  </a:ext>
                </a:extLst>
              </a:tr>
              <a:tr h="215246">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94173097"/>
                  </a:ext>
                </a:extLst>
              </a:tr>
            </a:tbl>
          </a:graphicData>
        </a:graphic>
      </p:graphicFrame>
      <p:graphicFrame>
        <p:nvGraphicFramePr>
          <p:cNvPr id="15" name="Table 14">
            <a:extLst>
              <a:ext uri="{FF2B5EF4-FFF2-40B4-BE49-F238E27FC236}">
                <a16:creationId xmlns:a16="http://schemas.microsoft.com/office/drawing/2014/main" id="{89CDC020-1616-4B68-BB90-4858E3927B7F}"/>
              </a:ext>
            </a:extLst>
          </p:cNvPr>
          <p:cNvGraphicFramePr>
            <a:graphicFrameLocks noGrp="1"/>
          </p:cNvGraphicFramePr>
          <p:nvPr>
            <p:extLst>
              <p:ext uri="{D42A27DB-BD31-4B8C-83A1-F6EECF244321}">
                <p14:modId xmlns:p14="http://schemas.microsoft.com/office/powerpoint/2010/main" val="78317697"/>
              </p:ext>
            </p:extLst>
          </p:nvPr>
        </p:nvGraphicFramePr>
        <p:xfrm>
          <a:off x="4357434" y="3916415"/>
          <a:ext cx="2334059" cy="1198775"/>
        </p:xfrm>
        <a:graphic>
          <a:graphicData uri="http://schemas.openxmlformats.org/drawingml/2006/table">
            <a:tbl>
              <a:tblPr/>
              <a:tblGrid>
                <a:gridCol w="2334059">
                  <a:extLst>
                    <a:ext uri="{9D8B030D-6E8A-4147-A177-3AD203B41FA5}">
                      <a16:colId xmlns:a16="http://schemas.microsoft.com/office/drawing/2014/main" val="177001734"/>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Merging of code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801647999"/>
                  </a:ext>
                </a:extLst>
              </a:tr>
              <a:tr h="236485">
                <a:tc>
                  <a:txBody>
                    <a:bodyPr/>
                    <a:lstStyle/>
                    <a:p>
                      <a:pPr algn="l" fontAlgn="t"/>
                      <a:r>
                        <a:rPr lang="en-IN" sz="1100" dirty="0">
                          <a:solidFill>
                            <a:schemeClr val="tx1">
                              <a:lumMod val="75000"/>
                              <a:lumOff val="25000"/>
                            </a:schemeClr>
                          </a:solidFill>
                          <a:latin typeface="+mn-lt"/>
                        </a:rPr>
                        <a:t>Finetuning and testing code</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243756204"/>
                  </a:ext>
                </a:extLst>
              </a:tr>
              <a:tr h="236485">
                <a:tc>
                  <a:txBody>
                    <a:bodyPr/>
                    <a:lstStyle/>
                    <a:p>
                      <a:pPr marL="0" algn="l" defTabSz="914400" rtl="0" eaLnBrk="1" fontAlgn="t" latinLnBrk="0" hangingPunct="1"/>
                      <a:r>
                        <a:rPr lang="en-US" sz="1100" kern="1200" dirty="0">
                          <a:solidFill>
                            <a:schemeClr val="tx1">
                              <a:lumMod val="75000"/>
                              <a:lumOff val="25000"/>
                            </a:schemeClr>
                          </a:solidFill>
                          <a:latin typeface="+mn-lt"/>
                          <a:ea typeface="+mn-ea"/>
                          <a:cs typeface="+mn-cs"/>
                        </a:rPr>
                        <a:t>Configuration and Setup discussion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184030981"/>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for mid-review (PPT/Code Review)</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2092846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978744951"/>
                  </a:ext>
                </a:extLst>
              </a:tr>
            </a:tbl>
          </a:graphicData>
        </a:graphic>
      </p:graphicFrame>
      <p:cxnSp>
        <p:nvCxnSpPr>
          <p:cNvPr id="5" name="Straight Arrow Connector 4">
            <a:extLst>
              <a:ext uri="{FF2B5EF4-FFF2-40B4-BE49-F238E27FC236}">
                <a16:creationId xmlns:a16="http://schemas.microsoft.com/office/drawing/2014/main" id="{ED35A697-7EC0-4FC6-9291-A442BAD13226}"/>
              </a:ext>
            </a:extLst>
          </p:cNvPr>
          <p:cNvCxnSpPr/>
          <p:nvPr/>
        </p:nvCxnSpPr>
        <p:spPr>
          <a:xfrm>
            <a:off x="6248400" y="2158608"/>
            <a:ext cx="5105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5C8071F0-14EC-46B5-92A0-BC010119DE41}"/>
              </a:ext>
            </a:extLst>
          </p:cNvPr>
          <p:cNvCxnSpPr>
            <a:cxnSpLocks/>
          </p:cNvCxnSpPr>
          <p:nvPr/>
        </p:nvCxnSpPr>
        <p:spPr>
          <a:xfrm flipV="1">
            <a:off x="6934200" y="4522082"/>
            <a:ext cx="4419600" cy="49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733687A-93AC-41B6-90A3-517893129FD2}"/>
              </a:ext>
            </a:extLst>
          </p:cNvPr>
          <p:cNvSpPr txBox="1"/>
          <p:nvPr/>
        </p:nvSpPr>
        <p:spPr>
          <a:xfrm>
            <a:off x="6553200" y="2554162"/>
            <a:ext cx="4572000" cy="369332"/>
          </a:xfrm>
          <a:prstGeom prst="rect">
            <a:avLst/>
          </a:prstGeom>
          <a:noFill/>
        </p:spPr>
        <p:txBody>
          <a:bodyPr wrap="square" rtlCol="0">
            <a:spAutoFit/>
          </a:bodyPr>
          <a:lstStyle/>
          <a:p>
            <a:r>
              <a:rPr lang="en-US" dirty="0"/>
              <a:t>Further Plan to be finalized</a:t>
            </a:r>
          </a:p>
        </p:txBody>
      </p:sp>
      <p:sp>
        <p:nvSpPr>
          <p:cNvPr id="11" name="TextBox 10">
            <a:extLst>
              <a:ext uri="{FF2B5EF4-FFF2-40B4-BE49-F238E27FC236}">
                <a16:creationId xmlns:a16="http://schemas.microsoft.com/office/drawing/2014/main" id="{9D7BA5FD-6FA0-4EA3-9895-4BB9362C3E8A}"/>
              </a:ext>
            </a:extLst>
          </p:cNvPr>
          <p:cNvSpPr txBox="1"/>
          <p:nvPr/>
        </p:nvSpPr>
        <p:spPr>
          <a:xfrm>
            <a:off x="7086600" y="4636233"/>
            <a:ext cx="4572000" cy="369332"/>
          </a:xfrm>
          <a:prstGeom prst="rect">
            <a:avLst/>
          </a:prstGeom>
          <a:noFill/>
        </p:spPr>
        <p:txBody>
          <a:bodyPr wrap="square" rtlCol="0">
            <a:spAutoFit/>
          </a:bodyPr>
          <a:lstStyle/>
          <a:p>
            <a:r>
              <a:rPr lang="en-US" dirty="0"/>
              <a:t>Further Plan to be finalized</a:t>
            </a:r>
          </a:p>
        </p:txBody>
      </p:sp>
    </p:spTree>
    <p:extLst>
      <p:ext uri="{BB962C8B-B14F-4D97-AF65-F5344CB8AC3E}">
        <p14:creationId xmlns:p14="http://schemas.microsoft.com/office/powerpoint/2010/main" val="2492470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Tentative Upcoming Plan of work</a:t>
            </a:r>
          </a:p>
        </p:txBody>
      </p:sp>
      <p:sp>
        <p:nvSpPr>
          <p:cNvPr id="26" name="Rectangle 25"/>
          <p:cNvSpPr/>
          <p:nvPr/>
        </p:nvSpPr>
        <p:spPr>
          <a:xfrm>
            <a:off x="1066352" y="2474522"/>
            <a:ext cx="45719" cy="878278"/>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28" name="Rectangle 27"/>
          <p:cNvSpPr/>
          <p:nvPr/>
        </p:nvSpPr>
        <p:spPr>
          <a:xfrm>
            <a:off x="4076741" y="2554162"/>
            <a:ext cx="45719" cy="786724"/>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1" name="TextBox 30"/>
          <p:cNvSpPr txBox="1"/>
          <p:nvPr/>
        </p:nvSpPr>
        <p:spPr>
          <a:xfrm>
            <a:off x="686683" y="1018401"/>
            <a:ext cx="805056" cy="276999"/>
          </a:xfrm>
          <a:prstGeom prst="rect">
            <a:avLst/>
          </a:prstGeom>
          <a:solidFill>
            <a:schemeClr val="accent1"/>
          </a:solidFill>
          <a:ln>
            <a:solidFill>
              <a:schemeClr val="tx1"/>
            </a:solidFill>
          </a:ln>
        </p:spPr>
        <p:txBody>
          <a:bodyPr wrap="square" rtlCol="0">
            <a:spAutoFit/>
          </a:bodyPr>
          <a:lstStyle/>
          <a:p>
            <a:r>
              <a:rPr lang="en-US" sz="1200" dirty="0"/>
              <a:t>Week 05</a:t>
            </a:r>
          </a:p>
        </p:txBody>
      </p:sp>
      <p:sp>
        <p:nvSpPr>
          <p:cNvPr id="32" name="TextBox 31"/>
          <p:cNvSpPr txBox="1"/>
          <p:nvPr/>
        </p:nvSpPr>
        <p:spPr>
          <a:xfrm>
            <a:off x="3657600" y="1143000"/>
            <a:ext cx="851220" cy="276999"/>
          </a:xfrm>
          <a:prstGeom prst="rect">
            <a:avLst/>
          </a:prstGeom>
          <a:solidFill>
            <a:schemeClr val="accent1"/>
          </a:solidFill>
          <a:ln>
            <a:solidFill>
              <a:schemeClr val="tx1"/>
            </a:solidFill>
          </a:ln>
        </p:spPr>
        <p:txBody>
          <a:bodyPr wrap="square" rtlCol="0">
            <a:spAutoFit/>
          </a:bodyPr>
          <a:lstStyle/>
          <a:p>
            <a:r>
              <a:rPr lang="en-US" sz="1200" dirty="0"/>
              <a:t>Week 07</a:t>
            </a:r>
          </a:p>
        </p:txBody>
      </p:sp>
      <p:sp>
        <p:nvSpPr>
          <p:cNvPr id="35" name="Rectangle 34"/>
          <p:cNvSpPr/>
          <p:nvPr/>
        </p:nvSpPr>
        <p:spPr>
          <a:xfrm flipH="1">
            <a:off x="2163632" y="3323384"/>
            <a:ext cx="45719" cy="71521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6" name="TextBox 35"/>
          <p:cNvSpPr txBox="1"/>
          <p:nvPr/>
        </p:nvSpPr>
        <p:spPr>
          <a:xfrm>
            <a:off x="1791306" y="5209401"/>
            <a:ext cx="788887" cy="276999"/>
          </a:xfrm>
          <a:prstGeom prst="rect">
            <a:avLst/>
          </a:prstGeom>
          <a:solidFill>
            <a:schemeClr val="accent1"/>
          </a:solidFill>
          <a:ln>
            <a:solidFill>
              <a:schemeClr val="tx1"/>
            </a:solidFill>
          </a:ln>
        </p:spPr>
        <p:txBody>
          <a:bodyPr wrap="square" rtlCol="0">
            <a:spAutoFit/>
          </a:bodyPr>
          <a:lstStyle/>
          <a:p>
            <a:r>
              <a:rPr lang="en-US" sz="1200" dirty="0"/>
              <a:t>Week 06</a:t>
            </a:r>
          </a:p>
        </p:txBody>
      </p:sp>
      <p:sp>
        <p:nvSpPr>
          <p:cNvPr id="7" name="Rectangle 6"/>
          <p:cNvSpPr/>
          <p:nvPr/>
        </p:nvSpPr>
        <p:spPr>
          <a:xfrm>
            <a:off x="0" y="3293714"/>
            <a:ext cx="12192000" cy="59085"/>
          </a:xfrm>
          <a:prstGeom prst="rect">
            <a:avLst/>
          </a:prstGeom>
          <a:solidFill>
            <a:schemeClr val="bg1">
              <a:lumMod val="7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p:nvPr/>
        </p:nvSpPr>
        <p:spPr>
          <a:xfrm flipH="1">
            <a:off x="5550274" y="3352800"/>
            <a:ext cx="45719" cy="591985"/>
          </a:xfrm>
          <a:prstGeom prst="rect">
            <a:avLst/>
          </a:prstGeom>
          <a:solidFill>
            <a:schemeClr val="bg1">
              <a:lumMod val="75000"/>
            </a:schemeClr>
          </a:solidFill>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38" name="TextBox 37"/>
          <p:cNvSpPr txBox="1"/>
          <p:nvPr/>
        </p:nvSpPr>
        <p:spPr>
          <a:xfrm>
            <a:off x="5181600" y="5209401"/>
            <a:ext cx="830032" cy="276999"/>
          </a:xfrm>
          <a:prstGeom prst="rect">
            <a:avLst/>
          </a:prstGeom>
          <a:solidFill>
            <a:schemeClr val="accent1"/>
          </a:solidFill>
          <a:ln>
            <a:solidFill>
              <a:schemeClr val="tx1"/>
            </a:solidFill>
          </a:ln>
        </p:spPr>
        <p:txBody>
          <a:bodyPr wrap="square" rtlCol="0">
            <a:spAutoFit/>
          </a:bodyPr>
          <a:lstStyle/>
          <a:p>
            <a:r>
              <a:rPr lang="en-US" sz="1200" dirty="0"/>
              <a:t>Week 08</a:t>
            </a:r>
          </a:p>
        </p:txBody>
      </p:sp>
      <p:graphicFrame>
        <p:nvGraphicFramePr>
          <p:cNvPr id="3" name="Table 2">
            <a:extLst>
              <a:ext uri="{FF2B5EF4-FFF2-40B4-BE49-F238E27FC236}">
                <a16:creationId xmlns:a16="http://schemas.microsoft.com/office/drawing/2014/main" id="{5DD24922-C582-44CD-A02F-2B244F08FC76}"/>
              </a:ext>
            </a:extLst>
          </p:cNvPr>
          <p:cNvGraphicFramePr>
            <a:graphicFrameLocks noGrp="1"/>
          </p:cNvGraphicFramePr>
          <p:nvPr>
            <p:extLst>
              <p:ext uri="{D42A27DB-BD31-4B8C-83A1-F6EECF244321}">
                <p14:modId xmlns:p14="http://schemas.microsoft.com/office/powerpoint/2010/main" val="1199500363"/>
              </p:ext>
            </p:extLst>
          </p:nvPr>
        </p:nvGraphicFramePr>
        <p:xfrm>
          <a:off x="69066" y="1401238"/>
          <a:ext cx="2482513" cy="1073284"/>
        </p:xfrm>
        <a:graphic>
          <a:graphicData uri="http://schemas.openxmlformats.org/drawingml/2006/table">
            <a:tbl>
              <a:tblPr/>
              <a:tblGrid>
                <a:gridCol w="2482513">
                  <a:extLst>
                    <a:ext uri="{9D8B030D-6E8A-4147-A177-3AD203B41FA5}">
                      <a16:colId xmlns:a16="http://schemas.microsoft.com/office/drawing/2014/main" val="3067156436"/>
                    </a:ext>
                  </a:extLst>
                </a:gridCol>
              </a:tblGrid>
              <a:tr h="196005">
                <a:tc>
                  <a:txBody>
                    <a:bodyPr/>
                    <a:lstStyle/>
                    <a:p>
                      <a:pPr algn="l" fontAlgn="t"/>
                      <a:r>
                        <a:rPr lang="en-US" sz="1100" b="0" i="0" u="none" strike="noStrike" dirty="0">
                          <a:solidFill>
                            <a:srgbClr val="000000"/>
                          </a:solidFill>
                          <a:effectLst/>
                          <a:latin typeface="Calibri" panose="020F0502020204030204" pitchFamily="34" charset="0"/>
                        </a:rPr>
                        <a:t>Add Feedback from last review</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232759469"/>
                  </a:ext>
                </a:extLst>
              </a:tr>
              <a:tr h="225202">
                <a:tc>
                  <a:txBody>
                    <a:bodyPr/>
                    <a:lstStyle/>
                    <a:p>
                      <a:pPr algn="l" fontAlgn="t"/>
                      <a:r>
                        <a:rPr lang="en-US" sz="1100" b="0" i="0" u="none" strike="noStrike" dirty="0">
                          <a:solidFill>
                            <a:srgbClr val="000000"/>
                          </a:solidFill>
                          <a:effectLst/>
                          <a:latin typeface="Calibri" panose="020F0502020204030204" pitchFamily="34" charset="0"/>
                        </a:rPr>
                        <a:t>Image feature extraction – Sizing, Normalizing, Converting to NumPy array </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6138534"/>
                  </a:ext>
                </a:extLst>
              </a:tr>
              <a:tr h="209182">
                <a:tc>
                  <a:txBody>
                    <a:bodyPr/>
                    <a:lstStyle/>
                    <a:p>
                      <a:pPr algn="l" fontAlgn="t"/>
                      <a:r>
                        <a:rPr lang="en-US" sz="1100" b="0" i="0" u="none" strike="noStrike" dirty="0">
                          <a:solidFill>
                            <a:srgbClr val="000000"/>
                          </a:solidFill>
                          <a:effectLst/>
                          <a:latin typeface="Calibri" panose="020F0502020204030204" pitchFamily="34" charset="0"/>
                        </a:rPr>
                        <a:t>Extracting Feature using pre-trained weights on ImageNet (VGG16)</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29670368"/>
                  </a:ext>
                </a:extLst>
              </a:tr>
              <a:tr h="187669">
                <a:tc>
                  <a:txBody>
                    <a:bodyPr/>
                    <a:lstStyle/>
                    <a:p>
                      <a:pPr algn="l" fontAlgn="t"/>
                      <a:r>
                        <a:rPr lang="en-US" sz="1100" b="0" i="0" u="none" strike="noStrike" dirty="0">
                          <a:solidFill>
                            <a:srgbClr val="000000"/>
                          </a:solidFill>
                          <a:effectLst/>
                          <a:latin typeface="Calibri" panose="020F0502020204030204" pitchFamily="34" charset="0"/>
                        </a:rPr>
                        <a:t>Review with mentor</a:t>
                      </a:r>
                    </a:p>
                  </a:txBody>
                  <a:tcPr marL="8659" marR="8659"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786268510"/>
                  </a:ext>
                </a:extLst>
              </a:tr>
            </a:tbl>
          </a:graphicData>
        </a:graphic>
      </p:graphicFrame>
      <p:graphicFrame>
        <p:nvGraphicFramePr>
          <p:cNvPr id="8" name="Table 7">
            <a:extLst>
              <a:ext uri="{FF2B5EF4-FFF2-40B4-BE49-F238E27FC236}">
                <a16:creationId xmlns:a16="http://schemas.microsoft.com/office/drawing/2014/main" id="{10B62FA5-6BC3-4139-BF4B-BC0533FC9E30}"/>
              </a:ext>
            </a:extLst>
          </p:cNvPr>
          <p:cNvGraphicFramePr>
            <a:graphicFrameLocks noGrp="1"/>
          </p:cNvGraphicFramePr>
          <p:nvPr>
            <p:extLst>
              <p:ext uri="{D42A27DB-BD31-4B8C-83A1-F6EECF244321}">
                <p14:modId xmlns:p14="http://schemas.microsoft.com/office/powerpoint/2010/main" val="2063192054"/>
              </p:ext>
            </p:extLst>
          </p:nvPr>
        </p:nvGraphicFramePr>
        <p:xfrm>
          <a:off x="852805" y="4038600"/>
          <a:ext cx="2804795" cy="966965"/>
        </p:xfrm>
        <a:graphic>
          <a:graphicData uri="http://schemas.openxmlformats.org/drawingml/2006/table">
            <a:tbl>
              <a:tblPr/>
              <a:tblGrid>
                <a:gridCol w="2804795">
                  <a:extLst>
                    <a:ext uri="{9D8B030D-6E8A-4147-A177-3AD203B41FA5}">
                      <a16:colId xmlns:a16="http://schemas.microsoft.com/office/drawing/2014/main" val="145953621"/>
                    </a:ext>
                  </a:extLst>
                </a:gridCol>
              </a:tblGrid>
              <a:tr h="76200">
                <a:tc>
                  <a:txBody>
                    <a:bodyPr/>
                    <a:lstStyle/>
                    <a:p>
                      <a:pPr algn="l" fontAlgn="t"/>
                      <a:r>
                        <a:rPr lang="en-US" sz="1100" b="0" i="0" u="none" strike="noStrike" dirty="0">
                          <a:solidFill>
                            <a:srgbClr val="000000"/>
                          </a:solidFill>
                          <a:effectLst/>
                          <a:latin typeface="Calibri" panose="020F0502020204030204" pitchFamily="34" charset="0"/>
                        </a:rPr>
                        <a:t>Create Keras Sequential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2108669256"/>
                  </a:ext>
                </a:extLst>
              </a:tr>
              <a:tr h="228600">
                <a:tc>
                  <a:txBody>
                    <a:bodyPr/>
                    <a:lstStyle/>
                    <a:p>
                      <a:pPr algn="l" fontAlgn="t"/>
                      <a:r>
                        <a:rPr lang="en-US" sz="1100" b="0" i="0" u="none" strike="noStrike" dirty="0">
                          <a:solidFill>
                            <a:srgbClr val="000000"/>
                          </a:solidFill>
                          <a:effectLst/>
                          <a:latin typeface="Calibri" panose="020F0502020204030204" pitchFamily="34" charset="0"/>
                        </a:rPr>
                        <a:t>Save model for reuse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151186561"/>
                  </a:ext>
                </a:extLst>
              </a:tr>
              <a:tr h="180200">
                <a:tc>
                  <a:txBody>
                    <a:bodyPr/>
                    <a:lstStyle/>
                    <a:p>
                      <a:pPr algn="l" fontAlgn="t"/>
                      <a:r>
                        <a:rPr lang="en-US" sz="1100" b="0" i="0" u="none" strike="noStrike" dirty="0">
                          <a:solidFill>
                            <a:srgbClr val="000000"/>
                          </a:solidFill>
                          <a:effectLst/>
                          <a:latin typeface="Calibri" panose="020F0502020204030204" pitchFamily="34" charset="0"/>
                        </a:rPr>
                        <a:t>Test Model with unlabeled video</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727270840"/>
                  </a:ext>
                </a:extLst>
              </a:tr>
              <a:tr h="190500">
                <a:tc>
                  <a:txBody>
                    <a:bodyPr/>
                    <a:lstStyle/>
                    <a:p>
                      <a:pPr algn="l" fontAlgn="t"/>
                      <a:r>
                        <a:rPr lang="en-US" sz="1100" b="0" i="0" u="none" strike="noStrike" dirty="0">
                          <a:solidFill>
                            <a:srgbClr val="000000"/>
                          </a:solidFill>
                          <a:effectLst/>
                          <a:latin typeface="Calibri" panose="020F0502020204030204" pitchFamily="34" charset="0"/>
                        </a:rPr>
                        <a:t>Start building the report</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275801164"/>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3530188818"/>
                  </a:ext>
                </a:extLst>
              </a:tr>
            </a:tbl>
          </a:graphicData>
        </a:graphic>
      </p:graphicFrame>
      <p:graphicFrame>
        <p:nvGraphicFramePr>
          <p:cNvPr id="12" name="Table 11">
            <a:extLst>
              <a:ext uri="{FF2B5EF4-FFF2-40B4-BE49-F238E27FC236}">
                <a16:creationId xmlns:a16="http://schemas.microsoft.com/office/drawing/2014/main" id="{B867AE09-33C3-49E9-B17D-862E145FF3BD}"/>
              </a:ext>
            </a:extLst>
          </p:cNvPr>
          <p:cNvGraphicFramePr>
            <a:graphicFrameLocks noGrp="1"/>
          </p:cNvGraphicFramePr>
          <p:nvPr>
            <p:extLst>
              <p:ext uri="{D42A27DB-BD31-4B8C-83A1-F6EECF244321}">
                <p14:modId xmlns:p14="http://schemas.microsoft.com/office/powerpoint/2010/main" val="1506118572"/>
              </p:ext>
            </p:extLst>
          </p:nvPr>
        </p:nvGraphicFramePr>
        <p:xfrm>
          <a:off x="2775379" y="1554008"/>
          <a:ext cx="2611677" cy="1064575"/>
        </p:xfrm>
        <a:graphic>
          <a:graphicData uri="http://schemas.openxmlformats.org/drawingml/2006/table">
            <a:tbl>
              <a:tblPr/>
              <a:tblGrid>
                <a:gridCol w="2611677">
                  <a:extLst>
                    <a:ext uri="{9D8B030D-6E8A-4147-A177-3AD203B41FA5}">
                      <a16:colId xmlns:a16="http://schemas.microsoft.com/office/drawing/2014/main" val="1995928883"/>
                    </a:ext>
                  </a:extLst>
                </a:gridCol>
              </a:tblGrid>
              <a:tr h="200179">
                <a:tc>
                  <a:txBody>
                    <a:bodyPr/>
                    <a:lstStyle/>
                    <a:p>
                      <a:pPr algn="l" fontAlgn="t"/>
                      <a:r>
                        <a:rPr lang="en-US" sz="1100" b="0" i="0" u="none" strike="noStrike" dirty="0">
                          <a:solidFill>
                            <a:srgbClr val="000000"/>
                          </a:solidFill>
                          <a:effectLst/>
                          <a:latin typeface="Calibri" panose="020F0502020204030204" pitchFamily="34" charset="0"/>
                        </a:rPr>
                        <a:t>Create custom CNN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416536721"/>
                  </a:ext>
                </a:extLst>
              </a:tr>
              <a:tr h="218658">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Train and Test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15606836"/>
                  </a:ext>
                </a:extLst>
              </a:tr>
              <a:tr h="215246">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100" b="0" i="0" u="none" strike="noStrike" dirty="0">
                          <a:solidFill>
                            <a:srgbClr val="000000"/>
                          </a:solidFill>
                          <a:effectLst/>
                          <a:latin typeface="Calibri" panose="020F0502020204030204" pitchFamily="34" charset="0"/>
                        </a:rPr>
                        <a:t>Compare against VGG Model</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9D08E"/>
                    </a:solidFill>
                  </a:tcPr>
                </a:tc>
                <a:extLst>
                  <a:ext uri="{0D108BD9-81ED-4DB2-BD59-A6C34878D82A}">
                    <a16:rowId xmlns:a16="http://schemas.microsoft.com/office/drawing/2014/main" val="3695436500"/>
                  </a:ext>
                </a:extLst>
              </a:tr>
              <a:tr h="215246">
                <a:tc>
                  <a:txBody>
                    <a:bodyPr/>
                    <a:lstStyle/>
                    <a:p>
                      <a:pPr algn="l" fontAlgn="b"/>
                      <a:r>
                        <a:rPr lang="en-US" sz="1100" b="0" i="0" u="none" strike="noStrike" dirty="0">
                          <a:solidFill>
                            <a:srgbClr val="000000"/>
                          </a:solidFill>
                          <a:effectLst/>
                          <a:latin typeface="Calibri" panose="020F0502020204030204" pitchFamily="34" charset="0"/>
                        </a:rPr>
                        <a:t>Plot Model Accuracy and Loss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269161906"/>
                  </a:ext>
                </a:extLst>
              </a:tr>
              <a:tr h="215246">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2194173097"/>
                  </a:ext>
                </a:extLst>
              </a:tr>
            </a:tbl>
          </a:graphicData>
        </a:graphic>
      </p:graphicFrame>
      <p:graphicFrame>
        <p:nvGraphicFramePr>
          <p:cNvPr id="15" name="Table 14">
            <a:extLst>
              <a:ext uri="{FF2B5EF4-FFF2-40B4-BE49-F238E27FC236}">
                <a16:creationId xmlns:a16="http://schemas.microsoft.com/office/drawing/2014/main" id="{89CDC020-1616-4B68-BB90-4858E3927B7F}"/>
              </a:ext>
            </a:extLst>
          </p:cNvPr>
          <p:cNvGraphicFramePr>
            <a:graphicFrameLocks noGrp="1"/>
          </p:cNvGraphicFramePr>
          <p:nvPr>
            <p:extLst>
              <p:ext uri="{D42A27DB-BD31-4B8C-83A1-F6EECF244321}">
                <p14:modId xmlns:p14="http://schemas.microsoft.com/office/powerpoint/2010/main" val="159214456"/>
              </p:ext>
            </p:extLst>
          </p:nvPr>
        </p:nvGraphicFramePr>
        <p:xfrm>
          <a:off x="4357434" y="3916415"/>
          <a:ext cx="2334059" cy="807985"/>
        </p:xfrm>
        <a:graphic>
          <a:graphicData uri="http://schemas.openxmlformats.org/drawingml/2006/table">
            <a:tbl>
              <a:tblPr/>
              <a:tblGrid>
                <a:gridCol w="2334059">
                  <a:extLst>
                    <a:ext uri="{9D8B030D-6E8A-4147-A177-3AD203B41FA5}">
                      <a16:colId xmlns:a16="http://schemas.microsoft.com/office/drawing/2014/main" val="177001734"/>
                    </a:ext>
                  </a:extLst>
                </a:gridCol>
              </a:tblGrid>
              <a:tr h="190500">
                <a:tc>
                  <a:txBody>
                    <a:bodyPr/>
                    <a:lstStyle/>
                    <a:p>
                      <a:pPr algn="l" fontAlgn="t"/>
                      <a:r>
                        <a:rPr lang="en-US" sz="1100" b="0" i="0" u="none" strike="noStrike" dirty="0">
                          <a:solidFill>
                            <a:srgbClr val="000000"/>
                          </a:solidFill>
                          <a:effectLst/>
                          <a:latin typeface="Calibri" panose="020F0502020204030204" pitchFamily="34" charset="0"/>
                        </a:rPr>
                        <a:t>Create Web application</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2801647999"/>
                  </a:ext>
                </a:extLst>
              </a:tr>
              <a:tr h="236485">
                <a:tc>
                  <a:txBody>
                    <a:bodyPr/>
                    <a:lstStyle/>
                    <a:p>
                      <a:pPr algn="l" fontAlgn="t"/>
                      <a:r>
                        <a:rPr lang="en-IN" sz="1100" dirty="0">
                          <a:solidFill>
                            <a:schemeClr val="tx1">
                              <a:lumMod val="75000"/>
                              <a:lumOff val="25000"/>
                            </a:schemeClr>
                          </a:solidFill>
                          <a:latin typeface="+mn-lt"/>
                        </a:rPr>
                        <a:t>Finetuning and testing code</a:t>
                      </a:r>
                      <a:endParaRPr lang="en-US" sz="11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243756204"/>
                  </a:ext>
                </a:extLst>
              </a:tr>
              <a:tr h="190500">
                <a:tc>
                  <a:txBody>
                    <a:bodyPr/>
                    <a:lstStyle/>
                    <a:p>
                      <a:pPr algn="l" fontAlgn="b"/>
                      <a:r>
                        <a:rPr lang="en-US" sz="1100" b="0" i="0" u="none" strike="noStrike" dirty="0">
                          <a:solidFill>
                            <a:srgbClr val="000000"/>
                          </a:solidFill>
                          <a:effectLst/>
                          <a:latin typeface="Calibri" panose="020F0502020204030204" pitchFamily="34" charset="0"/>
                        </a:rPr>
                        <a:t>Preparation of final PPT and report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220928460"/>
                  </a:ext>
                </a:extLst>
              </a:tr>
              <a:tr h="190500">
                <a:tc>
                  <a:txBody>
                    <a:bodyPr/>
                    <a:lstStyle/>
                    <a:p>
                      <a:pPr algn="l" fontAlgn="b"/>
                      <a:r>
                        <a:rPr lang="en-US" sz="1100" b="0" i="0" u="none" strike="noStrike" dirty="0">
                          <a:solidFill>
                            <a:srgbClr val="000000"/>
                          </a:solidFill>
                          <a:effectLst/>
                          <a:latin typeface="Calibri" panose="020F0502020204030204" pitchFamily="34" charset="0"/>
                        </a:rPr>
                        <a:t>Review with mentor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6">
                        <a:lumMod val="20000"/>
                        <a:lumOff val="80000"/>
                      </a:schemeClr>
                    </a:solidFill>
                  </a:tcPr>
                </a:tc>
                <a:extLst>
                  <a:ext uri="{0D108BD9-81ED-4DB2-BD59-A6C34878D82A}">
                    <a16:rowId xmlns:a16="http://schemas.microsoft.com/office/drawing/2014/main" val="3978744951"/>
                  </a:ext>
                </a:extLst>
              </a:tr>
            </a:tbl>
          </a:graphicData>
        </a:graphic>
      </p:graphicFrame>
    </p:spTree>
    <p:extLst>
      <p:ext uri="{BB962C8B-B14F-4D97-AF65-F5344CB8AC3E}">
        <p14:creationId xmlns:p14="http://schemas.microsoft.com/office/powerpoint/2010/main" val="284192203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6737</TotalTime>
  <Words>1293</Words>
  <Application>Microsoft Office PowerPoint</Application>
  <PresentationFormat>Widescreen</PresentationFormat>
  <Paragraphs>178</Paragraphs>
  <Slides>13</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Arial</vt:lpstr>
      <vt:lpstr>Calibri</vt:lpstr>
      <vt:lpstr>Calibri Light</vt:lpstr>
      <vt:lpstr>Fugaz One</vt:lpstr>
      <vt:lpstr>Helvetica</vt:lpstr>
      <vt:lpstr>Helvetica Light</vt:lpstr>
      <vt:lpstr>Times New Roman</vt:lpstr>
      <vt:lpstr>TimesNewRomanPSMT</vt:lpstr>
      <vt:lpstr>Wingdings</vt:lpstr>
      <vt:lpstr>Wingdings 3</vt:lpstr>
      <vt:lpstr>Office Theme</vt:lpstr>
      <vt:lpstr>Domain #5 Capstone Project Video Analysis and Event recognition</vt:lpstr>
      <vt:lpstr>Table of Contents</vt:lpstr>
      <vt:lpstr>OBJECTIVE </vt:lpstr>
      <vt:lpstr>Problem Statement</vt:lpstr>
      <vt:lpstr>Business Benefit and Applications</vt:lpstr>
      <vt:lpstr>Business Benefits and applications cont..</vt:lpstr>
      <vt:lpstr>Business Benefits-cont..</vt:lpstr>
      <vt:lpstr>Detailed Plan of work</vt:lpstr>
      <vt:lpstr>Tentative Upcoming Plan of work</vt:lpstr>
      <vt:lpstr>PowerPoint Presentation</vt:lpstr>
      <vt:lpstr>Project Resources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rajeev kumar</cp:lastModifiedBy>
  <cp:revision>395</cp:revision>
  <dcterms:created xsi:type="dcterms:W3CDTF">2018-10-16T06:13:57Z</dcterms:created>
  <dcterms:modified xsi:type="dcterms:W3CDTF">2021-10-06T12:58:07Z</dcterms:modified>
</cp:coreProperties>
</file>

<file path=docProps/thumbnail.jpeg>
</file>